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1.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sldIdLst>
    <p:sldId id="256" r:id="rId5"/>
    <p:sldId id="257" r:id="rId6"/>
    <p:sldId id="292" r:id="rId7"/>
    <p:sldId id="441" r:id="rId8"/>
    <p:sldId id="442" r:id="rId9"/>
    <p:sldId id="443" r:id="rId10"/>
    <p:sldId id="444" r:id="rId11"/>
    <p:sldId id="445" r:id="rId12"/>
    <p:sldId id="446" r:id="rId13"/>
    <p:sldId id="447" r:id="rId14"/>
    <p:sldId id="448" r:id="rId15"/>
    <p:sldId id="452" r:id="rId16"/>
    <p:sldId id="450" r:id="rId17"/>
    <p:sldId id="451" r:id="rId18"/>
    <p:sldId id="453" r:id="rId19"/>
    <p:sldId id="454" r:id="rId20"/>
    <p:sldId id="455" r:id="rId21"/>
    <p:sldId id="464" r:id="rId22"/>
    <p:sldId id="461" r:id="rId23"/>
    <p:sldId id="459" r:id="rId24"/>
    <p:sldId id="462" r:id="rId25"/>
    <p:sldId id="465" r:id="rId26"/>
    <p:sldId id="463" r:id="rId27"/>
    <p:sldId id="456" r:id="rId28"/>
    <p:sldId id="294" r:id="rId29"/>
    <p:sldId id="458" r:id="rId30"/>
    <p:sldId id="303" r:id="rId31"/>
  </p:sldIdLst>
  <p:sldSz cx="9144000" cy="5715000" type="screen16x1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e Rogers" initials="KR" lastIdx="4" clrIdx="0">
    <p:extLst>
      <p:ext uri="{19B8F6BF-5375-455C-9EA6-DF929625EA0E}">
        <p15:presenceInfo xmlns:p15="http://schemas.microsoft.com/office/powerpoint/2012/main" userId="S::krogers@angeloplanning.com::c38c6838-2e18-4343-b98b-2c9b9f740e79" providerId="AD"/>
      </p:ext>
    </p:extLst>
  </p:cmAuthor>
  <p:cmAuthor id="2" name="Guest User" initials="GU" lastIdx="1" clrIdx="1">
    <p:extLst>
      <p:ext uri="{19B8F6BF-5375-455C-9EA6-DF929625EA0E}">
        <p15:presenceInfo xmlns:p15="http://schemas.microsoft.com/office/powerpoint/2012/main" userId="S::urn:spo:anon#5c9d834ad87f5c662d3bcdb8870649eb955a14ff2f3d887f4f38decd37abc6f3::" providerId="AD"/>
      </p:ext>
    </p:extLst>
  </p:cmAuthor>
  <p:cmAuthor id="3" name="pauly" initials="pa" lastIdx="1" clrIdx="2">
    <p:extLst>
      <p:ext uri="{19B8F6BF-5375-455C-9EA6-DF929625EA0E}">
        <p15:presenceInfo xmlns:p15="http://schemas.microsoft.com/office/powerpoint/2012/main" userId="S::pauly_ci.wilsonville.or.us#ext#@angeloplanning.onmicrosoft.com::7fb1755e-755a-49b6-bffd-fa823389537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B49"/>
    <a:srgbClr val="73A950"/>
    <a:srgbClr val="D9E2F3"/>
    <a:srgbClr val="E2EFD9"/>
    <a:srgbClr val="FFF2CC"/>
    <a:srgbClr val="FBE4D5"/>
    <a:srgbClr val="8A8C8C"/>
    <a:srgbClr val="F2EC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33EB03-E39A-D451-D5BB-F55132F51B19}" v="834" dt="2021-05-11T21:53:12.280"/>
    <p1510:client id="{57F5C69F-F084-C000-071F-A6F928107719}" v="316" dt="2021-05-11T21:09:01.159"/>
    <p1510:client id="{CAC8819C-BD0A-465A-B678-8B4CA4CCEBF1}" v="3989" dt="2021-05-12T21:05:54.4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90" y="90"/>
      </p:cViewPr>
      <p:guideLst>
        <p:guide orient="horz" pos="180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05-10T14:42:05.992" idx="1">
    <p:pos x="5473" y="837"/>
    <p:text>I would remove, we are keeping 40% per residential design book</p:text>
    <p:extLst>
      <p:ext uri="{C676402C-5697-4E1C-873F-D02D1690AC5C}">
        <p15:threadingInfo xmlns:p15="http://schemas.microsoft.com/office/powerpoint/2012/main" timeZoneBias="420"/>
      </p:ext>
    </p:extLst>
  </p:cm>
  <p:cm authorId="1" dt="2021-05-10T15:12:53.296" idx="3">
    <p:pos x="5473" y="933"/>
    <p:text>The R zone applies outside of Old Town, right? Could we just delete the bullet that says "Will also apply in new OTR Zone"? Or would you rather not focus on this recommendation for the PC?</p:text>
    <p:extLst>
      <p:ext uri="{C676402C-5697-4E1C-873F-D02D1690AC5C}">
        <p15:threadingInfo xmlns:p15="http://schemas.microsoft.com/office/powerpoint/2012/main" timeZoneBias="420">
          <p15:parentCm authorId="2" idx="1"/>
        </p15:threadingInfo>
      </p:ext>
    </p:extLst>
  </p:cm>
  <p:cm authorId="3" dt="2021-05-10T15:20:00.737" idx="1">
    <p:pos x="5473" y="1029"/>
    <p:text>I would say  remove the bullet on Old Town as the existing lot coverage is not changing.</p:text>
    <p:extLst>
      <p:ext uri="{C676402C-5697-4E1C-873F-D02D1690AC5C}">
        <p15:threadingInfo xmlns:p15="http://schemas.microsoft.com/office/powerpoint/2012/main" timeZoneBias="420">
          <p15:parentCm authorId="2" idx="1"/>
        </p15:threadingInfo>
      </p:ext>
    </p:extLst>
  </p:cm>
  <p:cm authorId="1" dt="2021-05-10T15:29:58.980" idx="4">
    <p:pos x="5473" y="1125"/>
    <p:text>Done.</p:text>
    <p:extLst>
      <p:ext uri="{C676402C-5697-4E1C-873F-D02D1690AC5C}">
        <p15:threadingInfo xmlns:p15="http://schemas.microsoft.com/office/powerpoint/2012/main" timeZoneBias="420">
          <p15:parentCm authorId="2" idx="1"/>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28E712-71A7-49AA-968B-C04636BACCDC}" type="datetimeFigureOut">
              <a:rPr lang="en-US" smtClean="0"/>
              <a:t>5/12/2021</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36A6D0-F54B-41AB-B07C-AB94C444D941}" type="slidenum">
              <a:rPr lang="en-US" smtClean="0"/>
              <a:t>‹#›</a:t>
            </a:fld>
            <a:endParaRPr lang="en-US"/>
          </a:p>
        </p:txBody>
      </p:sp>
    </p:spTree>
    <p:extLst>
      <p:ext uri="{BB962C8B-B14F-4D97-AF65-F5344CB8AC3E}">
        <p14:creationId xmlns:p14="http://schemas.microsoft.com/office/powerpoint/2010/main" val="2648440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F36A6D0-F54B-41AB-B07C-AB94C444D941}" type="slidenum">
              <a:rPr lang="en-US" smtClean="0"/>
              <a:t>1</a:t>
            </a:fld>
            <a:endParaRPr lang="en-US"/>
          </a:p>
        </p:txBody>
      </p:sp>
    </p:spTree>
    <p:extLst>
      <p:ext uri="{BB962C8B-B14F-4D97-AF65-F5344CB8AC3E}">
        <p14:creationId xmlns:p14="http://schemas.microsoft.com/office/powerpoint/2010/main" val="1271776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wanted to give an example of how the townhouse density regulations play out in the PDR zones. </a:t>
            </a:r>
          </a:p>
          <a:p>
            <a:r>
              <a:rPr lang="en-US"/>
              <a:t>As you can see in the table, for the lower-density PDR zones (PDR-1 through PDR-3), the maximum density for townhouses will be four times the density for single-family.</a:t>
            </a:r>
          </a:p>
          <a:p>
            <a:r>
              <a:rPr lang="en-US"/>
              <a:t>For the higher-density zones (PDR-4 through PDR-6), four times the density for single-family would exceed 25 units per acre… so for those zones, density is capped at 25 units per acre. </a:t>
            </a:r>
          </a:p>
        </p:txBody>
      </p:sp>
      <p:sp>
        <p:nvSpPr>
          <p:cNvPr id="4" name="Slide Number Placeholder 3"/>
          <p:cNvSpPr>
            <a:spLocks noGrp="1"/>
          </p:cNvSpPr>
          <p:nvPr>
            <p:ph type="sldNum" sz="quarter" idx="5"/>
          </p:nvPr>
        </p:nvSpPr>
        <p:spPr/>
        <p:txBody>
          <a:bodyPr/>
          <a:lstStyle/>
          <a:p>
            <a:fld id="{6F36A6D0-F54B-41AB-B07C-AB94C444D941}" type="slidenum">
              <a:rPr lang="en-US" smtClean="0"/>
              <a:t>11</a:t>
            </a:fld>
            <a:endParaRPr lang="en-US"/>
          </a:p>
        </p:txBody>
      </p:sp>
    </p:spTree>
    <p:extLst>
      <p:ext uri="{BB962C8B-B14F-4D97-AF65-F5344CB8AC3E}">
        <p14:creationId xmlns:p14="http://schemas.microsoft.com/office/powerpoint/2010/main" val="318463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Updates to minimum lot size standards required for compliance with the Administrative Rules</a:t>
            </a:r>
          </a:p>
          <a:p>
            <a:r>
              <a:rPr lang="en-US"/>
              <a:t>The green column in the table shows the minimum OAR compliance standards for each middle housing type.</a:t>
            </a:r>
          </a:p>
          <a:p>
            <a:r>
              <a:rPr lang="en-US"/>
              <a:t>Then the two blue columns to the right show examples of how minimum lot sizes have been updated in the PDR-2 and PDR-4 zones.</a:t>
            </a:r>
          </a:p>
          <a:p>
            <a:r>
              <a:rPr lang="en-US"/>
              <a:t>So, in PDR-2, the minimum lot size for a single-family home is 7,000 sf… so according to the rules, the City can apply this same minimum lot size to all middle housing types except townhouses. </a:t>
            </a:r>
          </a:p>
          <a:p>
            <a:r>
              <a:rPr lang="en-US"/>
              <a:t>For townhouses, the minimum lot size can’t exceed 1,500 sf.</a:t>
            </a:r>
          </a:p>
          <a:p>
            <a:r>
              <a:rPr lang="en-US"/>
              <a:t>In the PDR-4 zone, the minimum lot size for single-family homes is 3,000 sf.</a:t>
            </a:r>
          </a:p>
          <a:p>
            <a:r>
              <a:rPr lang="en-US"/>
              <a:t>So, the city must apply this same minimum lot size for duplexes and 2-unit clusters. </a:t>
            </a:r>
          </a:p>
          <a:p>
            <a:r>
              <a:rPr lang="en-US"/>
              <a:t>For triplexes, the city can require no more than 5,000 sf.</a:t>
            </a:r>
          </a:p>
          <a:p>
            <a:r>
              <a:rPr lang="en-US"/>
              <a:t>For quadplexes and cottages, the city can require no more than 7,000 sf. </a:t>
            </a:r>
          </a:p>
          <a:p>
            <a:r>
              <a:rPr lang="en-US"/>
              <a:t>And again, for townhouses, the minimum lot size can’t exceed 1,500 sf.</a:t>
            </a:r>
          </a:p>
        </p:txBody>
      </p:sp>
      <p:sp>
        <p:nvSpPr>
          <p:cNvPr id="4" name="Slide Number Placeholder 3"/>
          <p:cNvSpPr>
            <a:spLocks noGrp="1"/>
          </p:cNvSpPr>
          <p:nvPr>
            <p:ph type="sldNum" sz="quarter" idx="5"/>
          </p:nvPr>
        </p:nvSpPr>
        <p:spPr/>
        <p:txBody>
          <a:bodyPr/>
          <a:lstStyle/>
          <a:p>
            <a:fld id="{6F36A6D0-F54B-41AB-B07C-AB94C444D941}" type="slidenum">
              <a:rPr lang="en-US" smtClean="0"/>
              <a:t>12</a:t>
            </a:fld>
            <a:endParaRPr lang="en-US"/>
          </a:p>
        </p:txBody>
      </p:sp>
    </p:spTree>
    <p:extLst>
      <p:ext uri="{BB962C8B-B14F-4D97-AF65-F5344CB8AC3E}">
        <p14:creationId xmlns:p14="http://schemas.microsoft.com/office/powerpoint/2010/main" val="899537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general, the state’s Administrative Rules require cities to apply the same siting standards (or development standards, as they’re called in the Wilsonville Code) to middle housing as apply to single-family housing. </a:t>
            </a:r>
          </a:p>
          <a:p>
            <a:r>
              <a:rPr lang="en-US"/>
              <a:t>However, the rules have some specific limitations that are reflected in the draft code amendments.</a:t>
            </a:r>
          </a:p>
          <a:p>
            <a:r>
              <a:rPr lang="en-US"/>
              <a:t>These include… </a:t>
            </a:r>
          </a:p>
        </p:txBody>
      </p:sp>
      <p:sp>
        <p:nvSpPr>
          <p:cNvPr id="4" name="Slide Number Placeholder 3"/>
          <p:cNvSpPr>
            <a:spLocks noGrp="1"/>
          </p:cNvSpPr>
          <p:nvPr>
            <p:ph type="sldNum" sz="quarter" idx="5"/>
          </p:nvPr>
        </p:nvSpPr>
        <p:spPr/>
        <p:txBody>
          <a:bodyPr/>
          <a:lstStyle/>
          <a:p>
            <a:fld id="{6F36A6D0-F54B-41AB-B07C-AB94C444D941}" type="slidenum">
              <a:rPr lang="en-US" smtClean="0"/>
              <a:t>13</a:t>
            </a:fld>
            <a:endParaRPr lang="en-US"/>
          </a:p>
        </p:txBody>
      </p:sp>
    </p:spTree>
    <p:extLst>
      <p:ext uri="{BB962C8B-B14F-4D97-AF65-F5344CB8AC3E}">
        <p14:creationId xmlns:p14="http://schemas.microsoft.com/office/powerpoint/2010/main" val="2001133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6A6D0-F54B-41AB-B07C-AB94C444D9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4658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pPr>
            <a:r>
              <a:rPr lang="en-US"/>
              <a:t>Remaining uncommitted subdistrict are the white rows below.</a:t>
            </a:r>
          </a:p>
          <a:p>
            <a:pPr>
              <a:spcBef>
                <a:spcPct val="20000"/>
              </a:spcBef>
            </a:pPr>
            <a:r>
              <a:rPr lang="en-US"/>
              <a:t>Three scenarios are shown for implementing middle housing in FPW.</a:t>
            </a:r>
            <a:endParaRPr lang="en-US">
              <a:cs typeface="Calibri"/>
            </a:endParaRPr>
          </a:p>
          <a:p>
            <a:pPr>
              <a:spcBef>
                <a:spcPct val="20000"/>
              </a:spcBef>
            </a:pPr>
            <a:r>
              <a:rPr lang="en-US"/>
              <a:t>Column 5 is existing code/policy. It yield 4 new units.</a:t>
            </a:r>
            <a:endParaRPr lang="en-US">
              <a:cs typeface="Calibri"/>
            </a:endParaRPr>
          </a:p>
          <a:p>
            <a:pPr>
              <a:spcBef>
                <a:spcPct val="20000"/>
              </a:spcBef>
            </a:pPr>
            <a:r>
              <a:rPr lang="en-US"/>
              <a:t>Column 6 updates code to require a 5% (R-10), 10% (R7), 20% (R5) middle housing requirement. It yields 22 new units.</a:t>
            </a:r>
          </a:p>
          <a:p>
            <a:pPr>
              <a:spcBef>
                <a:spcPct val="20000"/>
              </a:spcBef>
            </a:pPr>
            <a:r>
              <a:rPr lang="en-US"/>
              <a:t>Column 7 updates code to require a 10% (R-10), 20% (R7), 30% (R5) middle housing requirement. It yields 46 units. </a:t>
            </a:r>
          </a:p>
        </p:txBody>
      </p:sp>
      <p:sp>
        <p:nvSpPr>
          <p:cNvPr id="4" name="Slide Number Placeholder 3"/>
          <p:cNvSpPr>
            <a:spLocks noGrp="1"/>
          </p:cNvSpPr>
          <p:nvPr>
            <p:ph type="sldNum" sz="quarter" idx="5"/>
          </p:nvPr>
        </p:nvSpPr>
        <p:spPr/>
        <p:txBody>
          <a:bodyPr/>
          <a:lstStyle/>
          <a:p>
            <a:fld id="{6F36A6D0-F54B-41AB-B07C-AB94C444D941}" type="slidenum">
              <a:rPr lang="en-US" smtClean="0"/>
              <a:t>26</a:t>
            </a:fld>
            <a:endParaRPr lang="en-US"/>
          </a:p>
        </p:txBody>
      </p:sp>
    </p:spTree>
    <p:extLst>
      <p:ext uri="{BB962C8B-B14F-4D97-AF65-F5344CB8AC3E}">
        <p14:creationId xmlns:p14="http://schemas.microsoft.com/office/powerpoint/2010/main" val="1592386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a:p>
            <a:endParaRPr lang="en-US"/>
          </a:p>
        </p:txBody>
      </p:sp>
      <p:sp>
        <p:nvSpPr>
          <p:cNvPr id="4" name="Slide Number Placeholder 3"/>
          <p:cNvSpPr>
            <a:spLocks noGrp="1"/>
          </p:cNvSpPr>
          <p:nvPr>
            <p:ph type="sldNum" sz="quarter" idx="10"/>
          </p:nvPr>
        </p:nvSpPr>
        <p:spPr/>
        <p:txBody>
          <a:bodyPr/>
          <a:lstStyle/>
          <a:p>
            <a:fld id="{6F36A6D0-F54B-41AB-B07C-AB94C444D941}" type="slidenum">
              <a:rPr lang="en-US" smtClean="0"/>
              <a:t>2</a:t>
            </a:fld>
            <a:endParaRPr lang="en-US"/>
          </a:p>
        </p:txBody>
      </p:sp>
    </p:spTree>
    <p:extLst>
      <p:ext uri="{BB962C8B-B14F-4D97-AF65-F5344CB8AC3E}">
        <p14:creationId xmlns:p14="http://schemas.microsoft.com/office/powerpoint/2010/main" val="2467729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a:solidFill>
                <a:schemeClr val="tx1"/>
              </a:solidFill>
              <a:effectLst/>
              <a:latin typeface="+mn-lt"/>
              <a:ea typeface="+mn-ea"/>
              <a:cs typeface="+mn-cs"/>
            </a:endParaRPr>
          </a:p>
          <a:p>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6A6D0-F54B-41AB-B07C-AB94C444D9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6583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6A6D0-F54B-41AB-B07C-AB94C444D9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0097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Dan mentioned, we will be focusing primarily on Category 1&amp;2 updates tonight. </a:t>
            </a:r>
          </a:p>
          <a:p>
            <a:r>
              <a:rPr lang="en-US"/>
              <a:t>These updates are either directly or indirectly required for compliance with HB 2001. And these are areas in which the city has the least amount of flexibility.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Your packet includes draft amendments to the development code, comprehensive plan, master plans, and neighborhood plans.</a:t>
            </a:r>
          </a:p>
          <a:p>
            <a:r>
              <a:rPr lang="en-US"/>
              <a:t>It’s a lot of detailed information, so tonight we wanted to give a general overview of the proposed changes, make sure you understand the issues, and answer any questions you might have. </a:t>
            </a:r>
          </a:p>
          <a:p>
            <a:r>
              <a:rPr lang="en-US"/>
              <a:t>So, the main drivers of these updates are … [see slide]</a:t>
            </a:r>
          </a:p>
        </p:txBody>
      </p:sp>
      <p:sp>
        <p:nvSpPr>
          <p:cNvPr id="4" name="Slide Number Placeholder 3"/>
          <p:cNvSpPr>
            <a:spLocks noGrp="1"/>
          </p:cNvSpPr>
          <p:nvPr>
            <p:ph type="sldNum" sz="quarter" idx="5"/>
          </p:nvPr>
        </p:nvSpPr>
        <p:spPr/>
        <p:txBody>
          <a:bodyPr/>
          <a:lstStyle/>
          <a:p>
            <a:fld id="{6F36A6D0-F54B-41AB-B07C-AB94C444D941}" type="slidenum">
              <a:rPr lang="en-US" smtClean="0"/>
              <a:t>6</a:t>
            </a:fld>
            <a:endParaRPr lang="en-US"/>
          </a:p>
        </p:txBody>
      </p:sp>
    </p:spTree>
    <p:extLst>
      <p:ext uri="{BB962C8B-B14F-4D97-AF65-F5344CB8AC3E}">
        <p14:creationId xmlns:p14="http://schemas.microsoft.com/office/powerpoint/2010/main" val="2587413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we’ll go over updates to middle housing </a:t>
            </a:r>
            <a:r>
              <a:rPr lang="en-US" u="sng"/>
              <a:t>terms</a:t>
            </a:r>
            <a:r>
              <a:rPr lang="en-US"/>
              <a:t>—these are updates to the Definitions section of the Wilsonville Code and are reflected throughout the draft amendments.</a:t>
            </a:r>
          </a:p>
          <a:p>
            <a:r>
              <a:rPr lang="en-US"/>
              <a:t>Recognizing Middle housing as a separate class of housing that falls somewhere in between single-family and multi-family requires some changes to the way terms are defined. </a:t>
            </a:r>
          </a:p>
          <a:p>
            <a:r>
              <a:rPr lang="en-US"/>
              <a:t>This includes … [see slide]</a:t>
            </a:r>
          </a:p>
        </p:txBody>
      </p:sp>
      <p:sp>
        <p:nvSpPr>
          <p:cNvPr id="4" name="Slide Number Placeholder 3"/>
          <p:cNvSpPr>
            <a:spLocks noGrp="1"/>
          </p:cNvSpPr>
          <p:nvPr>
            <p:ph type="sldNum" sz="quarter" idx="5"/>
          </p:nvPr>
        </p:nvSpPr>
        <p:spPr/>
        <p:txBody>
          <a:bodyPr/>
          <a:lstStyle/>
          <a:p>
            <a:fld id="{6F36A6D0-F54B-41AB-B07C-AB94C444D941}" type="slidenum">
              <a:rPr lang="en-US" smtClean="0"/>
              <a:t>7</a:t>
            </a:fld>
            <a:endParaRPr lang="en-US"/>
          </a:p>
        </p:txBody>
      </p:sp>
    </p:spTree>
    <p:extLst>
      <p:ext uri="{BB962C8B-B14F-4D97-AF65-F5344CB8AC3E}">
        <p14:creationId xmlns:p14="http://schemas.microsoft.com/office/powerpoint/2010/main" val="4109930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through slide]</a:t>
            </a:r>
          </a:p>
          <a:p>
            <a:endParaRPr lang="en-US"/>
          </a:p>
          <a:p>
            <a:r>
              <a:rPr lang="en-US"/>
              <a:t>The RN zone is not included in your packet because a lot of the changes that are needed fall into Category 3—areas for where the city has more flexibility and choices to make—and because the discussion about density and middle housing requirements in Frog Pond are still ongoing. So, we’ll bring forward the draft amendments to the RN zone at our next work session.</a:t>
            </a:r>
          </a:p>
        </p:txBody>
      </p:sp>
      <p:sp>
        <p:nvSpPr>
          <p:cNvPr id="4" name="Slide Number Placeholder 3"/>
          <p:cNvSpPr>
            <a:spLocks noGrp="1"/>
          </p:cNvSpPr>
          <p:nvPr>
            <p:ph type="sldNum" sz="quarter" idx="5"/>
          </p:nvPr>
        </p:nvSpPr>
        <p:spPr/>
        <p:txBody>
          <a:bodyPr/>
          <a:lstStyle/>
          <a:p>
            <a:fld id="{6F36A6D0-F54B-41AB-B07C-AB94C444D941}" type="slidenum">
              <a:rPr lang="en-US" smtClean="0"/>
              <a:t>8</a:t>
            </a:fld>
            <a:endParaRPr lang="en-US"/>
          </a:p>
        </p:txBody>
      </p:sp>
    </p:spTree>
    <p:extLst>
      <p:ext uri="{BB962C8B-B14F-4D97-AF65-F5344CB8AC3E}">
        <p14:creationId xmlns:p14="http://schemas.microsoft.com/office/powerpoint/2010/main" val="2562608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a:t>According to state law, cities must subject </a:t>
            </a:r>
            <a:r>
              <a:rPr lang="en-US" sz="1200" b="0" i="0" u="none" strike="noStrike" baseline="0">
                <a:latin typeface="Times New Roman" panose="02020603050405020304" pitchFamily="18" charset="0"/>
              </a:rPr>
              <a:t>middle housing to the same review process as applies to detached single-family housing. </a:t>
            </a:r>
          </a:p>
          <a:p>
            <a:pPr>
              <a:spcBef>
                <a:spcPts val="1200"/>
              </a:spcBef>
            </a:pPr>
            <a:r>
              <a:rPr lang="en-US" sz="1200"/>
              <a:t>Currently single-family and two-family dwellings (or duplexes) are subject to Class I ministerial review, which is essentially a building permit review that’s done </a:t>
            </a:r>
            <a:r>
              <a:rPr lang="en-US" sz="1200" b="0" i="0" u="none" strike="noStrike" baseline="0">
                <a:latin typeface="Times New Roman" panose="02020603050405020304" pitchFamily="18" charset="0"/>
              </a:rPr>
              <a:t>without notice to neighboring property owners, and with a decision made by staff. </a:t>
            </a:r>
          </a:p>
          <a:p>
            <a:pPr>
              <a:spcBef>
                <a:spcPts val="1200"/>
              </a:spcBef>
            </a:pPr>
            <a:r>
              <a:rPr lang="en-US" sz="1800" b="0" i="0" u="none" strike="noStrike" baseline="0">
                <a:latin typeface="Times New Roman" panose="02020603050405020304" pitchFamily="18" charset="0"/>
              </a:rPr>
              <a:t>The updates apply this Class I review process to all middle housing types, and also clarify that middle housing, like detached single-family housing, is not subject to Site Design Review. </a:t>
            </a:r>
          </a:p>
          <a:p>
            <a:pPr>
              <a:spcBef>
                <a:spcPts val="1200"/>
              </a:spcBef>
            </a:pPr>
            <a:r>
              <a:rPr lang="en-US" sz="1800" b="0" i="0" u="none" strike="noStrike" baseline="0">
                <a:latin typeface="Times New Roman" panose="02020603050405020304" pitchFamily="18" charset="0"/>
              </a:rPr>
              <a:t>Multi-family housing that has five or more units will continue to go through Site Design Review.</a:t>
            </a:r>
            <a:endParaRPr lang="en-US" sz="1200"/>
          </a:p>
          <a:p>
            <a:endParaRPr lang="en-US"/>
          </a:p>
        </p:txBody>
      </p:sp>
      <p:sp>
        <p:nvSpPr>
          <p:cNvPr id="4" name="Slide Number Placeholder 3"/>
          <p:cNvSpPr>
            <a:spLocks noGrp="1"/>
          </p:cNvSpPr>
          <p:nvPr>
            <p:ph type="sldNum" sz="quarter" idx="5"/>
          </p:nvPr>
        </p:nvSpPr>
        <p:spPr/>
        <p:txBody>
          <a:bodyPr/>
          <a:lstStyle/>
          <a:p>
            <a:fld id="{6F36A6D0-F54B-41AB-B07C-AB94C444D941}" type="slidenum">
              <a:rPr lang="en-US" smtClean="0"/>
              <a:t>9</a:t>
            </a:fld>
            <a:endParaRPr lang="en-US"/>
          </a:p>
        </p:txBody>
      </p:sp>
    </p:spTree>
    <p:extLst>
      <p:ext uri="{BB962C8B-B14F-4D97-AF65-F5344CB8AC3E}">
        <p14:creationId xmlns:p14="http://schemas.microsoft.com/office/powerpoint/2010/main" val="2548013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a:latin typeface="Times New Roman" panose="02020603050405020304" pitchFamily="18" charset="0"/>
              </a:rPr>
              <a:t>Another key provision of the state rules is that cities must exempt duplexes, triplexes, quadplexes, and cottage clusters from density maximums. So, for these middle housing types, the minimum lot size will control density rather than regulating it by maximum dwellings per acre.</a:t>
            </a:r>
          </a:p>
          <a:p>
            <a:pPr algn="l"/>
            <a:r>
              <a:rPr lang="en-US" sz="1800" b="0" i="0" u="none" strike="noStrike" baseline="0">
                <a:latin typeface="Times New Roman" panose="02020603050405020304" pitchFamily="18" charset="0"/>
              </a:rPr>
              <a:t>For townhouses, the rules do allow density to be limited, but cities must allow at least four times the allowed density for detached single-family dwellings or 25 units per net acre, whichever is less.</a:t>
            </a:r>
          </a:p>
          <a:p>
            <a:pPr algn="l"/>
            <a:r>
              <a:rPr lang="en-US" sz="1800" b="0" i="0" u="none" strike="noStrike" baseline="0">
                <a:latin typeface="Times New Roman" panose="02020603050405020304" pitchFamily="18" charset="0"/>
              </a:rPr>
              <a:t>The draft amendments incorporate these exemptions and special provisions in the various references to density within the Comprehensive Plan and Development Code. </a:t>
            </a:r>
          </a:p>
          <a:p>
            <a:pPr algn="l"/>
            <a:r>
              <a:rPr lang="en-US" sz="1800" b="0" i="0" u="none" strike="noStrike" baseline="0">
                <a:latin typeface="Times New Roman" panose="02020603050405020304" pitchFamily="18" charset="0"/>
              </a:rPr>
              <a:t>[example on next slide]</a:t>
            </a:r>
            <a:endParaRPr lang="en-US"/>
          </a:p>
        </p:txBody>
      </p:sp>
      <p:sp>
        <p:nvSpPr>
          <p:cNvPr id="4" name="Slide Number Placeholder 3"/>
          <p:cNvSpPr>
            <a:spLocks noGrp="1"/>
          </p:cNvSpPr>
          <p:nvPr>
            <p:ph type="sldNum" sz="quarter" idx="5"/>
          </p:nvPr>
        </p:nvSpPr>
        <p:spPr/>
        <p:txBody>
          <a:bodyPr/>
          <a:lstStyle/>
          <a:p>
            <a:fld id="{6F36A6D0-F54B-41AB-B07C-AB94C444D941}" type="slidenum">
              <a:rPr lang="en-US" smtClean="0"/>
              <a:t>10</a:t>
            </a:fld>
            <a:endParaRPr lang="en-US"/>
          </a:p>
        </p:txBody>
      </p:sp>
    </p:spTree>
    <p:extLst>
      <p:ext uri="{BB962C8B-B14F-4D97-AF65-F5344CB8AC3E}">
        <p14:creationId xmlns:p14="http://schemas.microsoft.com/office/powerpoint/2010/main" val="40072930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rgbClr val="73A95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58AA40C-D28D-4D96-9231-FBC9D34B92DE}" type="datetimeFigureOut">
              <a:rPr lang="en-US" smtClean="0"/>
              <a:t>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820F29-FC30-47ED-A1DB-71E5E3CE728A}"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45295" y="76195"/>
            <a:ext cx="1429858" cy="1567025"/>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594397A5-BD0B-4A0B-8749-805CAE6F95E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76800" y="497446"/>
            <a:ext cx="707659" cy="996342"/>
          </a:xfrm>
          <a:prstGeom prst="rect">
            <a:avLst/>
          </a:prstGeom>
        </p:spPr>
      </p:pic>
    </p:spTree>
    <p:extLst>
      <p:ext uri="{BB962C8B-B14F-4D97-AF65-F5344CB8AC3E}">
        <p14:creationId xmlns:p14="http://schemas.microsoft.com/office/powerpoint/2010/main" val="2646095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p:cNvSpPr/>
          <p:nvPr userDrawn="1"/>
        </p:nvSpPr>
        <p:spPr>
          <a:xfrm>
            <a:off x="0" y="-63500"/>
            <a:ext cx="9144000" cy="1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b="1">
                <a:solidFill>
                  <a:srgbClr val="73A950"/>
                </a:solidFill>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8AA40C-D28D-4D96-9231-FBC9D34B92DE}" type="datetimeFigureOut">
              <a:rPr lang="en-US" smtClean="0"/>
              <a:t>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820F29-FC30-47ED-A1DB-71E5E3CE728A}"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00801" y="4343936"/>
            <a:ext cx="2444060" cy="1330100"/>
          </a:xfrm>
          <a:prstGeom prst="rect">
            <a:avLst/>
          </a:prstGeom>
        </p:spPr>
      </p:pic>
    </p:spTree>
    <p:extLst>
      <p:ext uri="{BB962C8B-B14F-4D97-AF65-F5344CB8AC3E}">
        <p14:creationId xmlns:p14="http://schemas.microsoft.com/office/powerpoint/2010/main" val="4077117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8"/>
            <a:ext cx="7772400" cy="1135063"/>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8AA40C-D28D-4D96-9231-FBC9D34B92DE}" type="datetimeFigureOut">
              <a:rPr lang="en-US" smtClean="0"/>
              <a:t>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820F29-FC30-47ED-A1DB-71E5E3CE728A}"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5600" y="1943100"/>
            <a:ext cx="1429858" cy="1567025"/>
          </a:xfrm>
          <a:prstGeom prst="rect">
            <a:avLst/>
          </a:prstGeom>
        </p:spPr>
      </p:pic>
    </p:spTree>
    <p:extLst>
      <p:ext uri="{BB962C8B-B14F-4D97-AF65-F5344CB8AC3E}">
        <p14:creationId xmlns:p14="http://schemas.microsoft.com/office/powerpoint/2010/main" val="690984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Rectangle 8"/>
          <p:cNvSpPr/>
          <p:nvPr userDrawn="1"/>
        </p:nvSpPr>
        <p:spPr>
          <a:xfrm>
            <a:off x="0" y="-63500"/>
            <a:ext cx="9144000" cy="1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vert="horz" lIns="91440" tIns="45720" rIns="91440" bIns="45720" rtlCol="0" anchor="ctr">
            <a:normAutofit/>
          </a:bodyPr>
          <a:lstStyle>
            <a:lvl1pPr>
              <a:defRPr lang="en-US" b="1">
                <a:solidFill>
                  <a:srgbClr val="73A950"/>
                </a:solidFill>
              </a:defRPr>
            </a:lvl1pPr>
          </a:lstStyle>
          <a:p>
            <a:pPr lvl="0"/>
            <a:r>
              <a:rPr lang="en-US"/>
              <a:t>Click to edit Master title style</a:t>
            </a:r>
          </a:p>
        </p:txBody>
      </p:sp>
      <p:sp>
        <p:nvSpPr>
          <p:cNvPr id="3" name="Content Placeholder 2"/>
          <p:cNvSpPr>
            <a:spLocks noGrp="1"/>
          </p:cNvSpPr>
          <p:nvPr>
            <p:ph sz="half" idx="1"/>
          </p:nvPr>
        </p:nvSpPr>
        <p:spPr>
          <a:xfrm>
            <a:off x="457200" y="1192003"/>
            <a:ext cx="4038600" cy="2828396"/>
          </a:xfrm>
        </p:spPr>
        <p:txBody>
          <a:bodyPr vert="horz" lIns="91440" tIns="45720" rIns="91440" bIns="45720" rtlCol="0">
            <a:normAutofit/>
          </a:bodyPr>
          <a:lstStyle>
            <a:lvl1pPr>
              <a:defRPr lang="en-US" sz="2400" smtClean="0">
                <a:latin typeface="Arial" pitchFamily="34" charset="0"/>
                <a:cs typeface="Arial" pitchFamily="34" charset="0"/>
              </a:defRPr>
            </a:lvl1pPr>
            <a:lvl2pPr>
              <a:defRPr lang="en-US" sz="2000" smtClean="0">
                <a:latin typeface="Arial" pitchFamily="34" charset="0"/>
                <a:cs typeface="Arial" pitchFamily="34" charset="0"/>
              </a:defRPr>
            </a:lvl2pPr>
            <a:lvl3pPr>
              <a:defRPr lang="en-US" sz="1800" smtClean="0">
                <a:latin typeface="Arial" pitchFamily="34" charset="0"/>
                <a:cs typeface="Arial" pitchFamily="34" charset="0"/>
              </a:defRPr>
            </a:lvl3pPr>
            <a:lvl4pPr>
              <a:defRPr lang="en-US" sz="1600" smtClean="0">
                <a:latin typeface="Arial" pitchFamily="34" charset="0"/>
                <a:cs typeface="Arial" pitchFamily="34" charset="0"/>
              </a:defRPr>
            </a:lvl4pPr>
            <a:lvl5pPr>
              <a:defRPr lang="en-US" sz="16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92003"/>
            <a:ext cx="4038600" cy="2828396"/>
          </a:xfrm>
        </p:spPr>
        <p:txBody>
          <a:bodyPr vert="horz" lIns="91440" tIns="45720" rIns="91440" bIns="45720" rtlCol="0">
            <a:normAutofit/>
          </a:bodyPr>
          <a:lstStyle>
            <a:lvl1pPr>
              <a:defRPr lang="en-US" sz="2400" smtClean="0">
                <a:latin typeface="Arial" pitchFamily="34" charset="0"/>
                <a:cs typeface="Arial" pitchFamily="34" charset="0"/>
              </a:defRPr>
            </a:lvl1pPr>
            <a:lvl2pPr>
              <a:defRPr lang="en-US" sz="2000" smtClean="0">
                <a:latin typeface="Arial" pitchFamily="34" charset="0"/>
                <a:cs typeface="Arial" pitchFamily="34" charset="0"/>
              </a:defRPr>
            </a:lvl2pPr>
            <a:lvl3pPr>
              <a:defRPr lang="en-US" sz="1800" smtClean="0">
                <a:latin typeface="Arial" pitchFamily="34" charset="0"/>
                <a:cs typeface="Arial" pitchFamily="34" charset="0"/>
              </a:defRPr>
            </a:lvl3pPr>
            <a:lvl4pPr>
              <a:defRPr lang="en-US" sz="1600" smtClean="0">
                <a:latin typeface="Arial" pitchFamily="34" charset="0"/>
                <a:cs typeface="Arial" pitchFamily="34" charset="0"/>
              </a:defRPr>
            </a:lvl4pPr>
            <a:lvl5pPr>
              <a:defRPr lang="en-US" sz="16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58AA40C-D28D-4D96-9231-FBC9D34B92DE}" type="datetimeFigureOut">
              <a:rPr lang="en-US" smtClean="0"/>
              <a:t>5/12/2021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820F29-FC30-47ED-A1DB-71E5E3CE728A}"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00801" y="4343936"/>
            <a:ext cx="2444060" cy="1330100"/>
          </a:xfrm>
          <a:prstGeom prst="rect">
            <a:avLst/>
          </a:prstGeom>
        </p:spPr>
      </p:pic>
    </p:spTree>
    <p:extLst>
      <p:ext uri="{BB962C8B-B14F-4D97-AF65-F5344CB8AC3E}">
        <p14:creationId xmlns:p14="http://schemas.microsoft.com/office/powerpoint/2010/main" val="2535504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userDrawn="1"/>
        </p:nvSpPr>
        <p:spPr>
          <a:xfrm>
            <a:off x="0" y="-63500"/>
            <a:ext cx="9144000" cy="1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vert="horz" lIns="91440" tIns="45720" rIns="91440" bIns="45720" rtlCol="0" anchor="ctr">
            <a:normAutofit/>
          </a:bodyPr>
          <a:lstStyle>
            <a:lvl1pPr>
              <a:defRPr lang="en-US" b="1">
                <a:solidFill>
                  <a:srgbClr val="73A950"/>
                </a:solidFill>
              </a:defRPr>
            </a:lvl1pPr>
          </a:lstStyle>
          <a:p>
            <a:pPr lvl="0"/>
            <a:r>
              <a:rPr lang="en-US"/>
              <a:t>Click to edit Master title style</a:t>
            </a:r>
          </a:p>
        </p:txBody>
      </p:sp>
      <p:sp>
        <p:nvSpPr>
          <p:cNvPr id="3" name="Date Placeholder 2"/>
          <p:cNvSpPr>
            <a:spLocks noGrp="1"/>
          </p:cNvSpPr>
          <p:nvPr>
            <p:ph type="dt" sz="half" idx="10"/>
          </p:nvPr>
        </p:nvSpPr>
        <p:spPr/>
        <p:txBody>
          <a:bodyPr/>
          <a:lstStyle/>
          <a:p>
            <a:fld id="{958AA40C-D28D-4D96-9231-FBC9D34B92DE}" type="datetimeFigureOut">
              <a:rPr lang="en-US" smtClean="0"/>
              <a:t>5/12/2021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820F29-FC30-47ED-A1DB-71E5E3CE728A}" type="slidenum">
              <a:rPr lang="en-US" smtClean="0"/>
              <a:t>‹#›</a:t>
            </a:fld>
            <a:endParaRPr lang="en-US"/>
          </a:p>
        </p:txBody>
      </p:sp>
    </p:spTree>
    <p:extLst>
      <p:ext uri="{BB962C8B-B14F-4D97-AF65-F5344CB8AC3E}">
        <p14:creationId xmlns:p14="http://schemas.microsoft.com/office/powerpoint/2010/main" val="3797591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8AA40C-D28D-4D96-9231-FBC9D34B92DE}" type="datetimeFigureOut">
              <a:rPr lang="en-US" smtClean="0"/>
              <a:t>5/12/2021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820F29-FC30-47ED-A1DB-71E5E3CE728A}" type="slidenum">
              <a:rPr lang="en-US" smtClean="0"/>
              <a:t>‹#›</a:t>
            </a:fld>
            <a:endParaRPr lang="en-US"/>
          </a:p>
        </p:txBody>
      </p:sp>
    </p:spTree>
    <p:extLst>
      <p:ext uri="{BB962C8B-B14F-4D97-AF65-F5344CB8AC3E}">
        <p14:creationId xmlns:p14="http://schemas.microsoft.com/office/powerpoint/2010/main" val="31006241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B4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6"/>
            <a:ext cx="8229600" cy="952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333501"/>
            <a:ext cx="8229600" cy="37716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5296960"/>
            <a:ext cx="2133600" cy="304271"/>
          </a:xfrm>
          <a:prstGeom prst="rect">
            <a:avLst/>
          </a:prstGeom>
        </p:spPr>
        <p:txBody>
          <a:bodyPr vert="horz" lIns="91440" tIns="45720" rIns="91440" bIns="45720" rtlCol="0" anchor="ctr"/>
          <a:lstStyle>
            <a:lvl1pPr algn="l">
              <a:defRPr sz="1200">
                <a:solidFill>
                  <a:srgbClr val="F2EC72"/>
                </a:solidFill>
              </a:defRPr>
            </a:lvl1pPr>
          </a:lstStyle>
          <a:p>
            <a:fld id="{958AA40C-D28D-4D96-9231-FBC9D34B92DE}" type="datetimeFigureOut">
              <a:rPr lang="en-US" smtClean="0"/>
              <a:pPr/>
              <a:t>5/12/2021</a:t>
            </a:fld>
            <a:endParaRPr lang="en-US"/>
          </a:p>
        </p:txBody>
      </p:sp>
      <p:sp>
        <p:nvSpPr>
          <p:cNvPr id="5" name="Footer Placeholder 4"/>
          <p:cNvSpPr>
            <a:spLocks noGrp="1"/>
          </p:cNvSpPr>
          <p:nvPr>
            <p:ph type="ftr" sz="quarter" idx="3"/>
          </p:nvPr>
        </p:nvSpPr>
        <p:spPr>
          <a:xfrm>
            <a:off x="3124200" y="5296960"/>
            <a:ext cx="2895600" cy="304271"/>
          </a:xfrm>
          <a:prstGeom prst="rect">
            <a:avLst/>
          </a:prstGeom>
        </p:spPr>
        <p:txBody>
          <a:bodyPr vert="horz" lIns="91440" tIns="45720" rIns="91440" bIns="45720" rtlCol="0" anchor="ctr"/>
          <a:lstStyle>
            <a:lvl1pPr algn="ctr">
              <a:defRPr sz="1200">
                <a:solidFill>
                  <a:srgbClr val="F2EC72"/>
                </a:solidFill>
              </a:defRPr>
            </a:lvl1pPr>
          </a:lstStyle>
          <a:p>
            <a:endParaRPr lang="en-US"/>
          </a:p>
        </p:txBody>
      </p:sp>
      <p:sp>
        <p:nvSpPr>
          <p:cNvPr id="6" name="Slide Number Placeholder 5"/>
          <p:cNvSpPr>
            <a:spLocks noGrp="1"/>
          </p:cNvSpPr>
          <p:nvPr>
            <p:ph type="sldNum" sz="quarter" idx="4"/>
          </p:nvPr>
        </p:nvSpPr>
        <p:spPr>
          <a:xfrm>
            <a:off x="6553200" y="5296960"/>
            <a:ext cx="2133600" cy="304271"/>
          </a:xfrm>
          <a:prstGeom prst="rect">
            <a:avLst/>
          </a:prstGeom>
        </p:spPr>
        <p:txBody>
          <a:bodyPr vert="horz" lIns="91440" tIns="45720" rIns="91440" bIns="45720" rtlCol="0" anchor="ctr"/>
          <a:lstStyle>
            <a:lvl1pPr algn="r">
              <a:defRPr sz="1200">
                <a:solidFill>
                  <a:srgbClr val="F2EC72"/>
                </a:solidFill>
              </a:defRPr>
            </a:lvl1pPr>
          </a:lstStyle>
          <a:p>
            <a:fld id="{61820F29-FC30-47ED-A1DB-71E5E3CE728A}" type="slidenum">
              <a:rPr lang="en-US" smtClean="0"/>
              <a:pPr/>
              <a:t>‹#›</a:t>
            </a:fld>
            <a:endParaRPr lang="en-US"/>
          </a:p>
        </p:txBody>
      </p:sp>
    </p:spTree>
    <p:extLst>
      <p:ext uri="{BB962C8B-B14F-4D97-AF65-F5344CB8AC3E}">
        <p14:creationId xmlns:p14="http://schemas.microsoft.com/office/powerpoint/2010/main" val="38205103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Lst>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a:t>Middle Housing in Wilsonville</a:t>
            </a:r>
          </a:p>
        </p:txBody>
      </p:sp>
      <p:sp>
        <p:nvSpPr>
          <p:cNvPr id="3" name="Subtitle 2"/>
          <p:cNvSpPr>
            <a:spLocks noGrp="1"/>
          </p:cNvSpPr>
          <p:nvPr>
            <p:ph type="subTitle" idx="1"/>
          </p:nvPr>
        </p:nvSpPr>
        <p:spPr/>
        <p:txBody>
          <a:bodyPr vert="horz" lIns="91440" tIns="45720" rIns="91440" bIns="45720" rtlCol="0" anchor="t">
            <a:normAutofit fontScale="92500" lnSpcReduction="20000"/>
          </a:bodyPr>
          <a:lstStyle/>
          <a:p>
            <a:r>
              <a:rPr lang="en-US"/>
              <a:t>Wilsonville Planning Commission</a:t>
            </a:r>
            <a:endParaRPr lang="en-US">
              <a:cs typeface="Calibri"/>
            </a:endParaRPr>
          </a:p>
          <a:p>
            <a:r>
              <a:rPr lang="en-US">
                <a:cs typeface="Calibri"/>
              </a:rPr>
              <a:t>Work Session</a:t>
            </a:r>
            <a:endParaRPr lang="en-US"/>
          </a:p>
          <a:p>
            <a:r>
              <a:rPr lang="en-US"/>
              <a:t>May 12, 2021</a:t>
            </a:r>
            <a:endParaRPr lang="en-US">
              <a:cs typeface="Calibri"/>
            </a:endParaRPr>
          </a:p>
        </p:txBody>
      </p:sp>
    </p:spTree>
    <p:extLst>
      <p:ext uri="{BB962C8B-B14F-4D97-AF65-F5344CB8AC3E}">
        <p14:creationId xmlns:p14="http://schemas.microsoft.com/office/powerpoint/2010/main" val="2961539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CA410-5B4A-4BB1-A914-C64EF9A1B407}"/>
              </a:ext>
            </a:extLst>
          </p:cNvPr>
          <p:cNvSpPr>
            <a:spLocks noGrp="1"/>
          </p:cNvSpPr>
          <p:nvPr>
            <p:ph type="title"/>
          </p:nvPr>
        </p:nvSpPr>
        <p:spPr>
          <a:xfrm>
            <a:off x="457200" y="133613"/>
            <a:ext cx="8229600" cy="952500"/>
          </a:xfrm>
        </p:spPr>
        <p:txBody>
          <a:bodyPr>
            <a:normAutofit fontScale="90000"/>
          </a:bodyPr>
          <a:lstStyle/>
          <a:p>
            <a:r>
              <a:rPr lang="en-US"/>
              <a:t>Incorporate Density Exemptions for Middle Housing</a:t>
            </a:r>
          </a:p>
        </p:txBody>
      </p:sp>
      <p:sp>
        <p:nvSpPr>
          <p:cNvPr id="3" name="Content Placeholder 2">
            <a:extLst>
              <a:ext uri="{FF2B5EF4-FFF2-40B4-BE49-F238E27FC236}">
                <a16:creationId xmlns:a16="http://schemas.microsoft.com/office/drawing/2014/main" id="{084A0F70-F78D-4265-AC9C-F077F8CC7F36}"/>
              </a:ext>
            </a:extLst>
          </p:cNvPr>
          <p:cNvSpPr>
            <a:spLocks noGrp="1"/>
          </p:cNvSpPr>
          <p:nvPr>
            <p:ph idx="1"/>
          </p:nvPr>
        </p:nvSpPr>
        <p:spPr/>
        <p:txBody>
          <a:bodyPr>
            <a:normAutofit/>
          </a:bodyPr>
          <a:lstStyle/>
          <a:p>
            <a:pPr marL="0" indent="0">
              <a:spcBef>
                <a:spcPts val="1200"/>
              </a:spcBef>
              <a:buNone/>
            </a:pPr>
            <a:r>
              <a:rPr lang="en-US" sz="2400"/>
              <a:t>Per state law: </a:t>
            </a:r>
          </a:p>
          <a:p>
            <a:pPr>
              <a:spcBef>
                <a:spcPts val="1200"/>
              </a:spcBef>
            </a:pPr>
            <a:r>
              <a:rPr lang="en-US" sz="2400"/>
              <a:t>Duplexes, triplexes, quadplexes, and cottage clusters must be exempt from density maximums.</a:t>
            </a:r>
          </a:p>
          <a:p>
            <a:pPr lvl="1">
              <a:spcBef>
                <a:spcPts val="1200"/>
              </a:spcBef>
              <a:buFont typeface="Arial" panose="020B0604020202020204" pitchFamily="34" charset="0"/>
              <a:buChar char="»"/>
            </a:pPr>
            <a:r>
              <a:rPr lang="en-US" sz="2400"/>
              <a:t>Minimum lot size will control density.</a:t>
            </a:r>
          </a:p>
          <a:p>
            <a:pPr>
              <a:spcBef>
                <a:spcPts val="1200"/>
              </a:spcBef>
            </a:pPr>
            <a:r>
              <a:rPr lang="en-US" sz="2400"/>
              <a:t>Townhouses can be limited to 4x density for single-family dwellings or 25 units per acre, whichever is less.</a:t>
            </a:r>
          </a:p>
          <a:p>
            <a:pPr lvl="1">
              <a:spcBef>
                <a:spcPts val="1200"/>
              </a:spcBef>
              <a:buFont typeface="Arial" panose="020B0604020202020204" pitchFamily="34" charset="0"/>
              <a:buChar char="»"/>
            </a:pPr>
            <a:r>
              <a:rPr lang="en-US" sz="2400"/>
              <a:t>25 units/acre ≈ 1,750 sf per townhouse lot</a:t>
            </a:r>
          </a:p>
        </p:txBody>
      </p:sp>
    </p:spTree>
    <p:extLst>
      <p:ext uri="{BB962C8B-B14F-4D97-AF65-F5344CB8AC3E}">
        <p14:creationId xmlns:p14="http://schemas.microsoft.com/office/powerpoint/2010/main" val="20599965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CA410-5B4A-4BB1-A914-C64EF9A1B407}"/>
              </a:ext>
            </a:extLst>
          </p:cNvPr>
          <p:cNvSpPr>
            <a:spLocks noGrp="1"/>
          </p:cNvSpPr>
          <p:nvPr>
            <p:ph type="title"/>
          </p:nvPr>
        </p:nvSpPr>
        <p:spPr>
          <a:xfrm>
            <a:off x="457200" y="133613"/>
            <a:ext cx="8229600" cy="952500"/>
          </a:xfrm>
        </p:spPr>
        <p:txBody>
          <a:bodyPr>
            <a:normAutofit fontScale="90000"/>
          </a:bodyPr>
          <a:lstStyle/>
          <a:p>
            <a:r>
              <a:rPr lang="en-US"/>
              <a:t>Incorporate Density Exemptions for Middle Housing</a:t>
            </a:r>
          </a:p>
        </p:txBody>
      </p:sp>
      <p:sp>
        <p:nvSpPr>
          <p:cNvPr id="3" name="Content Placeholder 2">
            <a:extLst>
              <a:ext uri="{FF2B5EF4-FFF2-40B4-BE49-F238E27FC236}">
                <a16:creationId xmlns:a16="http://schemas.microsoft.com/office/drawing/2014/main" id="{084A0F70-F78D-4265-AC9C-F077F8CC7F36}"/>
              </a:ext>
            </a:extLst>
          </p:cNvPr>
          <p:cNvSpPr>
            <a:spLocks noGrp="1"/>
          </p:cNvSpPr>
          <p:nvPr>
            <p:ph idx="1"/>
          </p:nvPr>
        </p:nvSpPr>
        <p:spPr/>
        <p:txBody>
          <a:bodyPr>
            <a:normAutofit/>
          </a:bodyPr>
          <a:lstStyle/>
          <a:p>
            <a:pPr marL="0" indent="0">
              <a:buNone/>
            </a:pPr>
            <a:r>
              <a:rPr lang="en-US" sz="2400"/>
              <a:t>Examples of resulting townhouse density in PDR zones:</a:t>
            </a:r>
          </a:p>
        </p:txBody>
      </p:sp>
      <p:graphicFrame>
        <p:nvGraphicFramePr>
          <p:cNvPr id="4" name="Table 4">
            <a:extLst>
              <a:ext uri="{FF2B5EF4-FFF2-40B4-BE49-F238E27FC236}">
                <a16:creationId xmlns:a16="http://schemas.microsoft.com/office/drawing/2014/main" id="{999E71C6-0019-47D8-B5DB-6D9CF60A7546}"/>
              </a:ext>
            </a:extLst>
          </p:cNvPr>
          <p:cNvGraphicFramePr>
            <a:graphicFrameLocks noGrp="1"/>
          </p:cNvGraphicFramePr>
          <p:nvPr>
            <p:extLst>
              <p:ext uri="{D42A27DB-BD31-4B8C-83A1-F6EECF244321}">
                <p14:modId xmlns:p14="http://schemas.microsoft.com/office/powerpoint/2010/main" val="1160864447"/>
              </p:ext>
            </p:extLst>
          </p:nvPr>
        </p:nvGraphicFramePr>
        <p:xfrm>
          <a:off x="205740" y="1945296"/>
          <a:ext cx="6235881" cy="3505200"/>
        </p:xfrm>
        <a:graphic>
          <a:graphicData uri="http://schemas.openxmlformats.org/drawingml/2006/table">
            <a:tbl>
              <a:tblPr firstRow="1" bandRow="1">
                <a:tableStyleId>{F2DE63D5-997A-4646-A377-4702673A728D}</a:tableStyleId>
              </a:tblPr>
              <a:tblGrid>
                <a:gridCol w="2078627">
                  <a:extLst>
                    <a:ext uri="{9D8B030D-6E8A-4147-A177-3AD203B41FA5}">
                      <a16:colId xmlns:a16="http://schemas.microsoft.com/office/drawing/2014/main" val="3658941928"/>
                    </a:ext>
                  </a:extLst>
                </a:gridCol>
                <a:gridCol w="2078627">
                  <a:extLst>
                    <a:ext uri="{9D8B030D-6E8A-4147-A177-3AD203B41FA5}">
                      <a16:colId xmlns:a16="http://schemas.microsoft.com/office/drawing/2014/main" val="2220954964"/>
                    </a:ext>
                  </a:extLst>
                </a:gridCol>
                <a:gridCol w="2078627">
                  <a:extLst>
                    <a:ext uri="{9D8B030D-6E8A-4147-A177-3AD203B41FA5}">
                      <a16:colId xmlns:a16="http://schemas.microsoft.com/office/drawing/2014/main" val="3151630481"/>
                    </a:ext>
                  </a:extLst>
                </a:gridCol>
              </a:tblGrid>
              <a:tr h="370840">
                <a:tc>
                  <a:txBody>
                    <a:bodyPr/>
                    <a:lstStyle/>
                    <a:p>
                      <a:pPr algn="ctr"/>
                      <a:endParaRPr lang="en-US">
                        <a:solidFill>
                          <a:schemeClr val="bg1"/>
                        </a:solidFill>
                      </a:endParaRPr>
                    </a:p>
                  </a:txBody>
                  <a:tcPr anchor="ctr"/>
                </a:tc>
                <a:tc>
                  <a:txBody>
                    <a:bodyPr/>
                    <a:lstStyle/>
                    <a:p>
                      <a:pPr algn="ctr"/>
                      <a:r>
                        <a:rPr lang="en-US">
                          <a:solidFill>
                            <a:schemeClr val="bg1"/>
                          </a:solidFill>
                        </a:rPr>
                        <a:t>Max Density for Single-Family</a:t>
                      </a:r>
                    </a:p>
                  </a:txBody>
                  <a:tcPr anchor="ctr"/>
                </a:tc>
                <a:tc>
                  <a:txBody>
                    <a:bodyPr/>
                    <a:lstStyle/>
                    <a:p>
                      <a:pPr algn="ctr"/>
                      <a:r>
                        <a:rPr lang="en-US">
                          <a:solidFill>
                            <a:schemeClr val="bg1"/>
                          </a:solidFill>
                        </a:rPr>
                        <a:t>Max Density for Townhouse</a:t>
                      </a:r>
                    </a:p>
                  </a:txBody>
                  <a:tcPr anchor="ctr"/>
                </a:tc>
                <a:extLst>
                  <a:ext uri="{0D108BD9-81ED-4DB2-BD59-A6C34878D82A}">
                    <a16:rowId xmlns:a16="http://schemas.microsoft.com/office/drawing/2014/main" val="3340242394"/>
                  </a:ext>
                </a:extLst>
              </a:tr>
              <a:tr h="370840">
                <a:tc>
                  <a:txBody>
                    <a:bodyPr/>
                    <a:lstStyle/>
                    <a:p>
                      <a:pPr marL="0" marR="0" indent="0" algn="ctr">
                        <a:spcBef>
                          <a:spcPts val="600"/>
                        </a:spcBef>
                        <a:spcAft>
                          <a:spcPts val="0"/>
                        </a:spcAft>
                      </a:pPr>
                      <a:r>
                        <a:rPr lang="en-US" sz="1800">
                          <a:solidFill>
                            <a:schemeClr val="bg1"/>
                          </a:solidFill>
                          <a:effectLst/>
                        </a:rPr>
                        <a:t>PDR-1</a:t>
                      </a:r>
                      <a:endParaRPr lang="en-US" sz="18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en-US">
                          <a:solidFill>
                            <a:schemeClr val="bg1"/>
                          </a:solidFill>
                        </a:rPr>
                        <a:t>1</a:t>
                      </a:r>
                    </a:p>
                  </a:txBody>
                  <a:tcPr anchor="ctr"/>
                </a:tc>
                <a:tc>
                  <a:txBody>
                    <a:bodyPr/>
                    <a:lstStyle/>
                    <a:p>
                      <a:pPr algn="ctr"/>
                      <a:r>
                        <a:rPr lang="en-US">
                          <a:solidFill>
                            <a:schemeClr val="bg1"/>
                          </a:solidFill>
                        </a:rPr>
                        <a:t>4</a:t>
                      </a:r>
                    </a:p>
                  </a:txBody>
                  <a:tcPr anchor="ctr"/>
                </a:tc>
                <a:extLst>
                  <a:ext uri="{0D108BD9-81ED-4DB2-BD59-A6C34878D82A}">
                    <a16:rowId xmlns:a16="http://schemas.microsoft.com/office/drawing/2014/main" val="3645914644"/>
                  </a:ext>
                </a:extLst>
              </a:tr>
              <a:tr h="370840">
                <a:tc>
                  <a:txBody>
                    <a:bodyPr/>
                    <a:lstStyle/>
                    <a:p>
                      <a:pPr marL="0" marR="0" indent="0" algn="ctr">
                        <a:spcBef>
                          <a:spcPts val="600"/>
                        </a:spcBef>
                        <a:spcAft>
                          <a:spcPts val="0"/>
                        </a:spcAft>
                      </a:pPr>
                      <a:r>
                        <a:rPr lang="en-US" sz="1800">
                          <a:solidFill>
                            <a:schemeClr val="bg1"/>
                          </a:solidFill>
                          <a:effectLst/>
                        </a:rPr>
                        <a:t>PDR-2</a:t>
                      </a:r>
                      <a:endParaRPr lang="en-US" sz="18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en-US">
                          <a:solidFill>
                            <a:schemeClr val="bg1"/>
                          </a:solidFill>
                        </a:rPr>
                        <a:t>3</a:t>
                      </a:r>
                    </a:p>
                  </a:txBody>
                  <a:tcPr anchor="ctr"/>
                </a:tc>
                <a:tc>
                  <a:txBody>
                    <a:bodyPr/>
                    <a:lstStyle/>
                    <a:p>
                      <a:pPr algn="ctr"/>
                      <a:r>
                        <a:rPr lang="en-US">
                          <a:solidFill>
                            <a:schemeClr val="bg1"/>
                          </a:solidFill>
                        </a:rPr>
                        <a:t>12</a:t>
                      </a:r>
                    </a:p>
                  </a:txBody>
                  <a:tcPr anchor="ctr"/>
                </a:tc>
                <a:extLst>
                  <a:ext uri="{0D108BD9-81ED-4DB2-BD59-A6C34878D82A}">
                    <a16:rowId xmlns:a16="http://schemas.microsoft.com/office/drawing/2014/main" val="556709879"/>
                  </a:ext>
                </a:extLst>
              </a:tr>
              <a:tr h="370840">
                <a:tc>
                  <a:txBody>
                    <a:bodyPr/>
                    <a:lstStyle/>
                    <a:p>
                      <a:pPr marL="0" marR="0" indent="0" algn="ctr">
                        <a:spcBef>
                          <a:spcPts val="600"/>
                        </a:spcBef>
                        <a:spcAft>
                          <a:spcPts val="0"/>
                        </a:spcAft>
                      </a:pPr>
                      <a:r>
                        <a:rPr lang="en-US" sz="1800">
                          <a:solidFill>
                            <a:schemeClr val="bg1"/>
                          </a:solidFill>
                          <a:effectLst/>
                        </a:rPr>
                        <a:t>PDR-3</a:t>
                      </a:r>
                      <a:endParaRPr lang="en-US" sz="18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en-US">
                          <a:solidFill>
                            <a:schemeClr val="bg1"/>
                          </a:solidFill>
                        </a:rPr>
                        <a:t>5</a:t>
                      </a:r>
                    </a:p>
                  </a:txBody>
                  <a:tcPr anchor="ctr"/>
                </a:tc>
                <a:tc>
                  <a:txBody>
                    <a:bodyPr/>
                    <a:lstStyle/>
                    <a:p>
                      <a:pPr algn="ctr"/>
                      <a:r>
                        <a:rPr lang="en-US">
                          <a:solidFill>
                            <a:schemeClr val="bg1"/>
                          </a:solidFill>
                        </a:rPr>
                        <a:t>20</a:t>
                      </a:r>
                    </a:p>
                  </a:txBody>
                  <a:tcPr anchor="ctr"/>
                </a:tc>
                <a:extLst>
                  <a:ext uri="{0D108BD9-81ED-4DB2-BD59-A6C34878D82A}">
                    <a16:rowId xmlns:a16="http://schemas.microsoft.com/office/drawing/2014/main" val="1888738641"/>
                  </a:ext>
                </a:extLst>
              </a:tr>
              <a:tr h="370840">
                <a:tc>
                  <a:txBody>
                    <a:bodyPr/>
                    <a:lstStyle/>
                    <a:p>
                      <a:pPr marL="0" marR="0" indent="0" algn="ctr">
                        <a:spcBef>
                          <a:spcPts val="600"/>
                        </a:spcBef>
                        <a:spcAft>
                          <a:spcPts val="0"/>
                        </a:spcAft>
                      </a:pPr>
                      <a:r>
                        <a:rPr lang="en-US" sz="1800">
                          <a:solidFill>
                            <a:schemeClr val="bg1"/>
                          </a:solidFill>
                          <a:effectLst/>
                        </a:rPr>
                        <a:t>PDR-4</a:t>
                      </a:r>
                      <a:endParaRPr lang="en-US" sz="18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en-US">
                          <a:solidFill>
                            <a:schemeClr val="bg1"/>
                          </a:solidFill>
                        </a:rPr>
                        <a:t>7.5</a:t>
                      </a:r>
                    </a:p>
                  </a:txBody>
                  <a:tcPr anchor="ctr"/>
                </a:tc>
                <a:tc>
                  <a:txBody>
                    <a:bodyPr/>
                    <a:lstStyle/>
                    <a:p>
                      <a:pPr algn="ctr"/>
                      <a:r>
                        <a:rPr lang="en-US">
                          <a:solidFill>
                            <a:schemeClr val="bg1"/>
                          </a:solidFill>
                        </a:rPr>
                        <a:t>25</a:t>
                      </a:r>
                    </a:p>
                  </a:txBody>
                  <a:tcPr anchor="ctr"/>
                </a:tc>
                <a:extLst>
                  <a:ext uri="{0D108BD9-81ED-4DB2-BD59-A6C34878D82A}">
                    <a16:rowId xmlns:a16="http://schemas.microsoft.com/office/drawing/2014/main" val="2018917634"/>
                  </a:ext>
                </a:extLst>
              </a:tr>
              <a:tr h="370840">
                <a:tc>
                  <a:txBody>
                    <a:bodyPr/>
                    <a:lstStyle/>
                    <a:p>
                      <a:pPr marL="0" marR="0" indent="0" algn="ctr">
                        <a:spcBef>
                          <a:spcPts val="600"/>
                        </a:spcBef>
                        <a:spcAft>
                          <a:spcPts val="0"/>
                        </a:spcAft>
                      </a:pPr>
                      <a:r>
                        <a:rPr lang="en-US" sz="1800">
                          <a:solidFill>
                            <a:schemeClr val="bg1"/>
                          </a:solidFill>
                          <a:effectLst/>
                        </a:rPr>
                        <a:t>PDR-5 (10-12 du/ac)</a:t>
                      </a:r>
                      <a:endParaRPr lang="en-US" sz="18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en-US">
                          <a:solidFill>
                            <a:schemeClr val="bg1"/>
                          </a:solidFill>
                        </a:rPr>
                        <a:t>12</a:t>
                      </a:r>
                    </a:p>
                  </a:txBody>
                  <a:tcPr anchor="ctr"/>
                </a:tc>
                <a:tc>
                  <a:txBody>
                    <a:bodyPr/>
                    <a:lstStyle/>
                    <a:p>
                      <a:pPr algn="ctr"/>
                      <a:r>
                        <a:rPr lang="en-US">
                          <a:solidFill>
                            <a:schemeClr val="bg1"/>
                          </a:solidFill>
                        </a:rPr>
                        <a:t>25</a:t>
                      </a:r>
                    </a:p>
                  </a:txBody>
                  <a:tcPr anchor="ctr"/>
                </a:tc>
                <a:extLst>
                  <a:ext uri="{0D108BD9-81ED-4DB2-BD59-A6C34878D82A}">
                    <a16:rowId xmlns:a16="http://schemas.microsoft.com/office/drawing/2014/main" val="2551056764"/>
                  </a:ext>
                </a:extLst>
              </a:tr>
              <a:tr h="370840">
                <a:tc>
                  <a:txBody>
                    <a:bodyPr/>
                    <a:lstStyle/>
                    <a:p>
                      <a:pPr marL="0" marR="0" indent="0" algn="ctr">
                        <a:spcBef>
                          <a:spcPts val="600"/>
                        </a:spcBef>
                        <a:spcAft>
                          <a:spcPts val="0"/>
                        </a:spcAft>
                      </a:pPr>
                      <a:r>
                        <a:rPr lang="en-US" sz="1800">
                          <a:solidFill>
                            <a:schemeClr val="bg1"/>
                          </a:solidFill>
                          <a:effectLst/>
                        </a:rPr>
                        <a:t>PDR-5 (16-20 du/ac)</a:t>
                      </a:r>
                      <a:endParaRPr lang="en-US" sz="18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en-US">
                          <a:solidFill>
                            <a:schemeClr val="bg1"/>
                          </a:solidFill>
                        </a:rPr>
                        <a:t>20</a:t>
                      </a:r>
                    </a:p>
                  </a:txBody>
                  <a:tcPr anchor="ctr"/>
                </a:tc>
                <a:tc>
                  <a:txBody>
                    <a:bodyPr/>
                    <a:lstStyle/>
                    <a:p>
                      <a:pPr algn="ctr"/>
                      <a:r>
                        <a:rPr lang="en-US">
                          <a:solidFill>
                            <a:schemeClr val="bg1"/>
                          </a:solidFill>
                        </a:rPr>
                        <a:t>25</a:t>
                      </a:r>
                    </a:p>
                  </a:txBody>
                  <a:tcPr anchor="ctr"/>
                </a:tc>
                <a:extLst>
                  <a:ext uri="{0D108BD9-81ED-4DB2-BD59-A6C34878D82A}">
                    <a16:rowId xmlns:a16="http://schemas.microsoft.com/office/drawing/2014/main" val="1601715528"/>
                  </a:ext>
                </a:extLst>
              </a:tr>
              <a:tr h="370840">
                <a:tc>
                  <a:txBody>
                    <a:bodyPr/>
                    <a:lstStyle/>
                    <a:p>
                      <a:pPr marL="0" marR="0" indent="0" algn="ctr">
                        <a:spcBef>
                          <a:spcPts val="600"/>
                        </a:spcBef>
                        <a:spcAft>
                          <a:spcPts val="0"/>
                        </a:spcAft>
                      </a:pPr>
                      <a:r>
                        <a:rPr lang="en-US" sz="1800">
                          <a:solidFill>
                            <a:schemeClr val="bg1"/>
                          </a:solidFill>
                          <a:effectLst/>
                        </a:rPr>
                        <a:t>PDR-6</a:t>
                      </a:r>
                      <a:endParaRPr lang="en-US" sz="18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en-US">
                          <a:solidFill>
                            <a:schemeClr val="bg1"/>
                          </a:solidFill>
                        </a:rPr>
                        <a:t>As approved </a:t>
                      </a:r>
                      <a:br>
                        <a:rPr lang="en-US">
                          <a:solidFill>
                            <a:schemeClr val="bg1"/>
                          </a:solidFill>
                        </a:rPr>
                      </a:br>
                      <a:r>
                        <a:rPr lang="en-US">
                          <a:solidFill>
                            <a:schemeClr val="bg1"/>
                          </a:solidFill>
                        </a:rPr>
                        <a:t>(at least 25)</a:t>
                      </a:r>
                    </a:p>
                  </a:txBody>
                  <a:tcPr anchor="ctr"/>
                </a:tc>
                <a:tc>
                  <a:txBody>
                    <a:bodyPr/>
                    <a:lstStyle/>
                    <a:p>
                      <a:pPr algn="ctr"/>
                      <a:r>
                        <a:rPr lang="en-US">
                          <a:solidFill>
                            <a:schemeClr val="bg1"/>
                          </a:solidFill>
                        </a:rPr>
                        <a:t>25</a:t>
                      </a:r>
                    </a:p>
                  </a:txBody>
                  <a:tcPr anchor="ctr"/>
                </a:tc>
                <a:extLst>
                  <a:ext uri="{0D108BD9-81ED-4DB2-BD59-A6C34878D82A}">
                    <a16:rowId xmlns:a16="http://schemas.microsoft.com/office/drawing/2014/main" val="1319250118"/>
                  </a:ext>
                </a:extLst>
              </a:tr>
            </a:tbl>
          </a:graphicData>
        </a:graphic>
      </p:graphicFrame>
      <p:pic>
        <p:nvPicPr>
          <p:cNvPr id="6" name="Picture 5" descr="A picture containing building, outdoor, sky, house&#10;&#10;Description automatically generated">
            <a:extLst>
              <a:ext uri="{FF2B5EF4-FFF2-40B4-BE49-F238E27FC236}">
                <a16:creationId xmlns:a16="http://schemas.microsoft.com/office/drawing/2014/main" id="{B142E694-2AA2-4CF8-A653-E93F114269E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412" b="6529"/>
          <a:stretch/>
        </p:blipFill>
        <p:spPr>
          <a:xfrm>
            <a:off x="6647648" y="2341216"/>
            <a:ext cx="2191552" cy="1430946"/>
          </a:xfrm>
          <a:prstGeom prst="rect">
            <a:avLst/>
          </a:prstGeom>
        </p:spPr>
      </p:pic>
      <p:pic>
        <p:nvPicPr>
          <p:cNvPr id="7" name="Picture 6">
            <a:extLst>
              <a:ext uri="{FF2B5EF4-FFF2-40B4-BE49-F238E27FC236}">
                <a16:creationId xmlns:a16="http://schemas.microsoft.com/office/drawing/2014/main" id="{5E3D09AB-7A59-4EC6-AE56-52865AF212CE}"/>
              </a:ext>
            </a:extLst>
          </p:cNvPr>
          <p:cNvPicPr>
            <a:picLocks noChangeAspect="1"/>
          </p:cNvPicPr>
          <p:nvPr/>
        </p:nvPicPr>
        <p:blipFill>
          <a:blip r:embed="rId4" cstate="print">
            <a:extLst>
              <a:ext uri="{28A0092B-C50C-407E-A947-70E740481C1C}">
                <a14:useLocalDpi xmlns:a14="http://schemas.microsoft.com/office/drawing/2010/main" val="0"/>
              </a:ext>
            </a:extLst>
          </a:blip>
          <a:srcRect t="6471" b="6471"/>
          <a:stretch/>
        </p:blipFill>
        <p:spPr>
          <a:xfrm>
            <a:off x="6647648" y="4019550"/>
            <a:ext cx="2191552" cy="1430946"/>
          </a:xfrm>
          <a:prstGeom prst="rect">
            <a:avLst/>
          </a:prstGeom>
        </p:spPr>
      </p:pic>
    </p:spTree>
    <p:extLst>
      <p:ext uri="{BB962C8B-B14F-4D97-AF65-F5344CB8AC3E}">
        <p14:creationId xmlns:p14="http://schemas.microsoft.com/office/powerpoint/2010/main" val="2784842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5DC9347-0192-4E5C-A904-41B045BEDDFF}"/>
              </a:ext>
            </a:extLst>
          </p:cNvPr>
          <p:cNvSpPr/>
          <p:nvPr/>
        </p:nvSpPr>
        <p:spPr>
          <a:xfrm>
            <a:off x="6302829" y="4566556"/>
            <a:ext cx="2841171" cy="1148443"/>
          </a:xfrm>
          <a:prstGeom prst="rect">
            <a:avLst/>
          </a:prstGeom>
          <a:solidFill>
            <a:srgbClr val="002B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4">
            <a:extLst>
              <a:ext uri="{FF2B5EF4-FFF2-40B4-BE49-F238E27FC236}">
                <a16:creationId xmlns:a16="http://schemas.microsoft.com/office/drawing/2014/main" id="{3AD8C6E9-A41F-4182-A2A7-E25D7A58F634}"/>
              </a:ext>
            </a:extLst>
          </p:cNvPr>
          <p:cNvGraphicFramePr>
            <a:graphicFrameLocks noGrp="1"/>
          </p:cNvGraphicFramePr>
          <p:nvPr>
            <p:extLst>
              <p:ext uri="{D42A27DB-BD31-4B8C-83A1-F6EECF244321}">
                <p14:modId xmlns:p14="http://schemas.microsoft.com/office/powerpoint/2010/main" val="745740498"/>
              </p:ext>
            </p:extLst>
          </p:nvPr>
        </p:nvGraphicFramePr>
        <p:xfrm>
          <a:off x="379638" y="1838150"/>
          <a:ext cx="8515351" cy="3754120"/>
        </p:xfrm>
        <a:graphic>
          <a:graphicData uri="http://schemas.openxmlformats.org/drawingml/2006/table">
            <a:tbl>
              <a:tblPr firstRow="1" bandRow="1">
                <a:tableStyleId>{F2DE63D5-997A-4646-A377-4702673A728D}</a:tableStyleId>
              </a:tblPr>
              <a:tblGrid>
                <a:gridCol w="2081893">
                  <a:extLst>
                    <a:ext uri="{9D8B030D-6E8A-4147-A177-3AD203B41FA5}">
                      <a16:colId xmlns:a16="http://schemas.microsoft.com/office/drawing/2014/main" val="3365377215"/>
                    </a:ext>
                  </a:extLst>
                </a:gridCol>
                <a:gridCol w="2257426">
                  <a:extLst>
                    <a:ext uri="{9D8B030D-6E8A-4147-A177-3AD203B41FA5}">
                      <a16:colId xmlns:a16="http://schemas.microsoft.com/office/drawing/2014/main" val="2220954964"/>
                    </a:ext>
                  </a:extLst>
                </a:gridCol>
                <a:gridCol w="2041072">
                  <a:extLst>
                    <a:ext uri="{9D8B030D-6E8A-4147-A177-3AD203B41FA5}">
                      <a16:colId xmlns:a16="http://schemas.microsoft.com/office/drawing/2014/main" val="3151630481"/>
                    </a:ext>
                  </a:extLst>
                </a:gridCol>
                <a:gridCol w="2134960">
                  <a:extLst>
                    <a:ext uri="{9D8B030D-6E8A-4147-A177-3AD203B41FA5}">
                      <a16:colId xmlns:a16="http://schemas.microsoft.com/office/drawing/2014/main" val="1998963220"/>
                    </a:ext>
                  </a:extLst>
                </a:gridCol>
              </a:tblGrid>
              <a:tr h="370840">
                <a:tc>
                  <a:txBody>
                    <a:bodyPr/>
                    <a:lstStyle/>
                    <a:p>
                      <a:pPr algn="ctr"/>
                      <a:endParaRPr lang="en-US" sz="1800">
                        <a:solidFill>
                          <a:schemeClr val="bg1"/>
                        </a:solidFill>
                      </a:endParaRPr>
                    </a:p>
                  </a:txBody>
                  <a:tcPr anchor="ctr">
                    <a:noFill/>
                  </a:tcPr>
                </a:tc>
                <a:tc>
                  <a:txBody>
                    <a:bodyPr/>
                    <a:lstStyle/>
                    <a:p>
                      <a:pPr algn="ctr"/>
                      <a:r>
                        <a:rPr lang="en-US" sz="1800">
                          <a:solidFill>
                            <a:schemeClr val="accent3"/>
                          </a:solidFill>
                        </a:rPr>
                        <a:t>OAR Compliance</a:t>
                      </a:r>
                    </a:p>
                  </a:txBody>
                  <a:tcPr anchor="ctr">
                    <a:noFill/>
                  </a:tcPr>
                </a:tc>
                <a:tc>
                  <a:txBody>
                    <a:bodyPr/>
                    <a:lstStyle/>
                    <a:p>
                      <a:pPr algn="ctr"/>
                      <a:r>
                        <a:rPr lang="en-US" sz="1800" u="sng">
                          <a:solidFill>
                            <a:schemeClr val="accent5">
                              <a:lumMod val="40000"/>
                              <a:lumOff val="60000"/>
                            </a:schemeClr>
                          </a:solidFill>
                        </a:rPr>
                        <a:t>PDR-2</a:t>
                      </a:r>
                    </a:p>
                    <a:p>
                      <a:pPr algn="ctr"/>
                      <a:r>
                        <a:rPr lang="en-US" sz="1800" b="0">
                          <a:solidFill>
                            <a:schemeClr val="accent5">
                              <a:lumMod val="40000"/>
                              <a:lumOff val="60000"/>
                            </a:schemeClr>
                          </a:solidFill>
                        </a:rPr>
                        <a:t>Min lot size for SFD: 7,000 sf</a:t>
                      </a:r>
                    </a:p>
                  </a:txBody>
                  <a:tcPr anchor="ctr">
                    <a:noFill/>
                  </a:tcPr>
                </a:tc>
                <a:tc>
                  <a:txBody>
                    <a:bodyPr/>
                    <a:lstStyle/>
                    <a:p>
                      <a:pPr algn="ctr"/>
                      <a:r>
                        <a:rPr lang="en-US" sz="1800" u="sng">
                          <a:solidFill>
                            <a:schemeClr val="accent5"/>
                          </a:solidFill>
                        </a:rPr>
                        <a:t>PDR-4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solidFill>
                            <a:schemeClr val="accent5"/>
                          </a:solidFill>
                        </a:rPr>
                        <a:t>Min lot size for SFD: 3,000 sf</a:t>
                      </a:r>
                    </a:p>
                  </a:txBody>
                  <a:tcPr anchor="ctr">
                    <a:noFill/>
                  </a:tcPr>
                </a:tc>
                <a:extLst>
                  <a:ext uri="{0D108BD9-81ED-4DB2-BD59-A6C34878D82A}">
                    <a16:rowId xmlns:a16="http://schemas.microsoft.com/office/drawing/2014/main" val="3340242394"/>
                  </a:ext>
                </a:extLst>
              </a:tr>
              <a:tr h="370840">
                <a:tc>
                  <a:txBody>
                    <a:bodyPr/>
                    <a:lstStyle/>
                    <a:p>
                      <a:pPr algn="ctr"/>
                      <a:r>
                        <a:rPr lang="en-US" sz="1800">
                          <a:solidFill>
                            <a:schemeClr val="bg1"/>
                          </a:solidFill>
                        </a:rPr>
                        <a:t>Duplex &amp; </a:t>
                      </a:r>
                      <a:br>
                        <a:rPr lang="en-US" sz="1800">
                          <a:solidFill>
                            <a:schemeClr val="bg1"/>
                          </a:solidFill>
                        </a:rPr>
                      </a:br>
                      <a:r>
                        <a:rPr lang="en-US" sz="1800">
                          <a:solidFill>
                            <a:schemeClr val="bg1"/>
                          </a:solidFill>
                        </a:rPr>
                        <a:t>2-unit cluster</a:t>
                      </a:r>
                    </a:p>
                  </a:txBody>
                  <a:tcPr anchor="ctr"/>
                </a:tc>
                <a:tc>
                  <a:txBody>
                    <a:bodyPr/>
                    <a:lstStyle/>
                    <a:p>
                      <a:pPr algn="ctr"/>
                      <a:r>
                        <a:rPr lang="en-US" sz="1800">
                          <a:solidFill>
                            <a:schemeClr val="accent3"/>
                          </a:solidFill>
                        </a:rPr>
                        <a:t>Same as SFD</a:t>
                      </a:r>
                    </a:p>
                  </a:txBody>
                  <a:tcPr anchor="ctr"/>
                </a:tc>
                <a:tc>
                  <a:txBody>
                    <a:bodyPr/>
                    <a:lstStyle/>
                    <a:p>
                      <a:pPr algn="ctr"/>
                      <a:r>
                        <a:rPr lang="en-US" sz="1800">
                          <a:solidFill>
                            <a:schemeClr val="accent5">
                              <a:lumMod val="40000"/>
                              <a:lumOff val="60000"/>
                            </a:schemeClr>
                          </a:solidFill>
                        </a:rPr>
                        <a:t>7,000 sf</a:t>
                      </a:r>
                    </a:p>
                  </a:txBody>
                  <a:tcPr anchor="ctr"/>
                </a:tc>
                <a:tc>
                  <a:txBody>
                    <a:bodyPr/>
                    <a:lstStyle/>
                    <a:p>
                      <a:pPr algn="ctr"/>
                      <a:r>
                        <a:rPr lang="en-US" sz="1800">
                          <a:solidFill>
                            <a:schemeClr val="accent5"/>
                          </a:solidFill>
                        </a:rPr>
                        <a:t>3,000 sf</a:t>
                      </a:r>
                    </a:p>
                  </a:txBody>
                  <a:tcPr anchor="ctr"/>
                </a:tc>
                <a:extLst>
                  <a:ext uri="{0D108BD9-81ED-4DB2-BD59-A6C34878D82A}">
                    <a16:rowId xmlns:a16="http://schemas.microsoft.com/office/drawing/2014/main" val="556709879"/>
                  </a:ext>
                </a:extLst>
              </a:tr>
              <a:tr h="370840">
                <a:tc>
                  <a:txBody>
                    <a:bodyPr/>
                    <a:lstStyle/>
                    <a:p>
                      <a:pPr algn="ctr"/>
                      <a:r>
                        <a:rPr lang="en-US" sz="1800">
                          <a:solidFill>
                            <a:schemeClr val="bg1"/>
                          </a:solidFill>
                        </a:rPr>
                        <a:t>Triplex &amp; </a:t>
                      </a:r>
                      <a:br>
                        <a:rPr lang="en-US" sz="1800">
                          <a:solidFill>
                            <a:schemeClr val="bg1"/>
                          </a:solidFill>
                        </a:rPr>
                      </a:br>
                      <a:r>
                        <a:rPr lang="en-US" sz="1800">
                          <a:solidFill>
                            <a:schemeClr val="bg1"/>
                          </a:solidFill>
                        </a:rPr>
                        <a:t>3-unit cluster</a:t>
                      </a:r>
                    </a:p>
                  </a:txBody>
                  <a:tcPr anchor="ctr"/>
                </a:tc>
                <a:tc>
                  <a:txBody>
                    <a:bodyPr/>
                    <a:lstStyle/>
                    <a:p>
                      <a:pPr algn="ctr"/>
                      <a:r>
                        <a:rPr lang="en-US" sz="1800">
                          <a:solidFill>
                            <a:schemeClr val="accent3"/>
                          </a:solidFill>
                        </a:rPr>
                        <a:t>5,000 sf </a:t>
                      </a:r>
                      <a:br>
                        <a:rPr lang="en-US" sz="1800">
                          <a:solidFill>
                            <a:schemeClr val="accent3"/>
                          </a:solidFill>
                        </a:rPr>
                      </a:br>
                      <a:r>
                        <a:rPr lang="en-US" sz="1800">
                          <a:solidFill>
                            <a:schemeClr val="accent3"/>
                          </a:solidFill>
                        </a:rPr>
                        <a:t>(or same as SFD if &gt;5,000 sf)</a:t>
                      </a:r>
                    </a:p>
                  </a:txBody>
                  <a:tcPr anchor="ctr"/>
                </a:tc>
                <a:tc>
                  <a:txBody>
                    <a:bodyPr/>
                    <a:lstStyle/>
                    <a:p>
                      <a:pPr algn="ctr"/>
                      <a:r>
                        <a:rPr lang="en-US" sz="1800">
                          <a:solidFill>
                            <a:schemeClr val="accent5">
                              <a:lumMod val="40000"/>
                              <a:lumOff val="60000"/>
                            </a:schemeClr>
                          </a:solidFill>
                        </a:rPr>
                        <a:t>7,000 sf</a:t>
                      </a:r>
                    </a:p>
                  </a:txBody>
                  <a:tcPr anchor="ctr"/>
                </a:tc>
                <a:tc>
                  <a:txBody>
                    <a:bodyPr/>
                    <a:lstStyle/>
                    <a:p>
                      <a:pPr algn="ctr"/>
                      <a:r>
                        <a:rPr lang="en-US" sz="1800">
                          <a:solidFill>
                            <a:schemeClr val="accent5"/>
                          </a:solidFill>
                        </a:rPr>
                        <a:t>5,000 sf</a:t>
                      </a:r>
                    </a:p>
                  </a:txBody>
                  <a:tcPr anchor="ctr"/>
                </a:tc>
                <a:extLst>
                  <a:ext uri="{0D108BD9-81ED-4DB2-BD59-A6C34878D82A}">
                    <a16:rowId xmlns:a16="http://schemas.microsoft.com/office/drawing/2014/main" val="1888738641"/>
                  </a:ext>
                </a:extLst>
              </a:tr>
              <a:tr h="370840">
                <a:tc>
                  <a:txBody>
                    <a:bodyPr/>
                    <a:lstStyle/>
                    <a:p>
                      <a:pPr algn="ctr"/>
                      <a:r>
                        <a:rPr lang="en-US" sz="1800">
                          <a:solidFill>
                            <a:schemeClr val="bg1"/>
                          </a:solidFill>
                        </a:rPr>
                        <a:t>Quadplex, </a:t>
                      </a:r>
                      <a:br>
                        <a:rPr lang="en-US" sz="1800">
                          <a:solidFill>
                            <a:schemeClr val="bg1"/>
                          </a:solidFill>
                        </a:rPr>
                      </a:br>
                      <a:r>
                        <a:rPr lang="en-US" sz="1800">
                          <a:solidFill>
                            <a:schemeClr val="bg1"/>
                          </a:solidFill>
                        </a:rPr>
                        <a:t>4-unit cluster, </a:t>
                      </a:r>
                      <a:br>
                        <a:rPr lang="en-US" sz="1800">
                          <a:solidFill>
                            <a:schemeClr val="bg1"/>
                          </a:solidFill>
                        </a:rPr>
                      </a:br>
                      <a:r>
                        <a:rPr lang="en-US" sz="1800">
                          <a:solidFill>
                            <a:schemeClr val="bg1"/>
                          </a:solidFill>
                        </a:rPr>
                        <a:t>Cottage Cluster</a:t>
                      </a:r>
                    </a:p>
                  </a:txBody>
                  <a:tcPr anchor="ctr"/>
                </a:tc>
                <a:tc>
                  <a:txBody>
                    <a:bodyPr/>
                    <a:lstStyle/>
                    <a:p>
                      <a:pPr algn="ctr"/>
                      <a:r>
                        <a:rPr lang="en-US" sz="1800">
                          <a:solidFill>
                            <a:schemeClr val="accent3"/>
                          </a:solidFill>
                        </a:rPr>
                        <a:t>7,000 sf </a:t>
                      </a:r>
                      <a:br>
                        <a:rPr lang="en-US" sz="1800">
                          <a:solidFill>
                            <a:schemeClr val="accent3"/>
                          </a:solidFill>
                        </a:rPr>
                      </a:br>
                      <a:r>
                        <a:rPr lang="en-US" sz="1800">
                          <a:solidFill>
                            <a:schemeClr val="accent3"/>
                          </a:solidFill>
                        </a:rPr>
                        <a:t>(or same as SFD if &gt;7,000 sf)</a:t>
                      </a:r>
                    </a:p>
                  </a:txBody>
                  <a:tcPr anchor="ctr"/>
                </a:tc>
                <a:tc>
                  <a:txBody>
                    <a:bodyPr/>
                    <a:lstStyle/>
                    <a:p>
                      <a:pPr algn="ctr"/>
                      <a:r>
                        <a:rPr lang="en-US" sz="1800">
                          <a:solidFill>
                            <a:schemeClr val="accent5">
                              <a:lumMod val="40000"/>
                              <a:lumOff val="60000"/>
                            </a:schemeClr>
                          </a:solidFill>
                        </a:rPr>
                        <a:t>7,000 sf</a:t>
                      </a:r>
                    </a:p>
                  </a:txBody>
                  <a:tcPr anchor="ctr"/>
                </a:tc>
                <a:tc>
                  <a:txBody>
                    <a:bodyPr/>
                    <a:lstStyle/>
                    <a:p>
                      <a:pPr algn="ctr"/>
                      <a:r>
                        <a:rPr lang="en-US" sz="1800">
                          <a:solidFill>
                            <a:schemeClr val="accent5"/>
                          </a:solidFill>
                        </a:rPr>
                        <a:t>7,000 sf</a:t>
                      </a:r>
                    </a:p>
                  </a:txBody>
                  <a:tcPr anchor="ctr"/>
                </a:tc>
                <a:extLst>
                  <a:ext uri="{0D108BD9-81ED-4DB2-BD59-A6C34878D82A}">
                    <a16:rowId xmlns:a16="http://schemas.microsoft.com/office/drawing/2014/main" val="2018917634"/>
                  </a:ext>
                </a:extLst>
              </a:tr>
              <a:tr h="370840">
                <a:tc>
                  <a:txBody>
                    <a:bodyPr/>
                    <a:lstStyle/>
                    <a:p>
                      <a:pPr algn="ctr"/>
                      <a:r>
                        <a:rPr lang="en-US" sz="1800">
                          <a:solidFill>
                            <a:schemeClr val="bg1"/>
                          </a:solidFill>
                        </a:rPr>
                        <a:t>Townhouse</a:t>
                      </a:r>
                    </a:p>
                  </a:txBody>
                  <a:tcPr anchor="ctr"/>
                </a:tc>
                <a:tc>
                  <a:txBody>
                    <a:bodyPr/>
                    <a:lstStyle/>
                    <a:p>
                      <a:pPr algn="ctr"/>
                      <a:r>
                        <a:rPr lang="en-US" sz="1800">
                          <a:solidFill>
                            <a:schemeClr val="accent3"/>
                          </a:solidFill>
                        </a:rPr>
                        <a:t>1,500 sf</a:t>
                      </a:r>
                    </a:p>
                  </a:txBody>
                  <a:tcPr anchor="ctr"/>
                </a:tc>
                <a:tc>
                  <a:txBody>
                    <a:bodyPr/>
                    <a:lstStyle/>
                    <a:p>
                      <a:pPr algn="ctr"/>
                      <a:r>
                        <a:rPr lang="en-US" sz="1800">
                          <a:solidFill>
                            <a:schemeClr val="accent5">
                              <a:lumMod val="40000"/>
                              <a:lumOff val="60000"/>
                            </a:schemeClr>
                          </a:solidFill>
                        </a:rPr>
                        <a:t>1,500 sf</a:t>
                      </a:r>
                    </a:p>
                  </a:txBody>
                  <a:tcPr anchor="ctr"/>
                </a:tc>
                <a:tc>
                  <a:txBody>
                    <a:bodyPr/>
                    <a:lstStyle/>
                    <a:p>
                      <a:pPr algn="ctr"/>
                      <a:r>
                        <a:rPr lang="en-US" sz="1800">
                          <a:solidFill>
                            <a:schemeClr val="accent5"/>
                          </a:solidFill>
                        </a:rPr>
                        <a:t>1,500 sf</a:t>
                      </a:r>
                    </a:p>
                  </a:txBody>
                  <a:tcPr anchor="ctr"/>
                </a:tc>
                <a:extLst>
                  <a:ext uri="{0D108BD9-81ED-4DB2-BD59-A6C34878D82A}">
                    <a16:rowId xmlns:a16="http://schemas.microsoft.com/office/drawing/2014/main" val="2551056764"/>
                  </a:ext>
                </a:extLst>
              </a:tr>
            </a:tbl>
          </a:graphicData>
        </a:graphic>
      </p:graphicFrame>
      <p:sp>
        <p:nvSpPr>
          <p:cNvPr id="2" name="Title 1">
            <a:extLst>
              <a:ext uri="{FF2B5EF4-FFF2-40B4-BE49-F238E27FC236}">
                <a16:creationId xmlns:a16="http://schemas.microsoft.com/office/drawing/2014/main" id="{0CCA782E-FA10-4AEC-8D6F-B803B9DA95CE}"/>
              </a:ext>
            </a:extLst>
          </p:cNvPr>
          <p:cNvSpPr>
            <a:spLocks noGrp="1"/>
          </p:cNvSpPr>
          <p:nvPr>
            <p:ph type="title"/>
          </p:nvPr>
        </p:nvSpPr>
        <p:spPr/>
        <p:txBody>
          <a:bodyPr>
            <a:normAutofit/>
          </a:bodyPr>
          <a:lstStyle/>
          <a:p>
            <a:r>
              <a:rPr lang="en-US"/>
              <a:t>Minimum Lot Size</a:t>
            </a:r>
          </a:p>
        </p:txBody>
      </p:sp>
      <p:sp>
        <p:nvSpPr>
          <p:cNvPr id="5" name="Content Placeholder 2">
            <a:extLst>
              <a:ext uri="{FF2B5EF4-FFF2-40B4-BE49-F238E27FC236}">
                <a16:creationId xmlns:a16="http://schemas.microsoft.com/office/drawing/2014/main" id="{B71DE356-8BA3-4FBD-93F7-620DA77F9B0E}"/>
              </a:ext>
            </a:extLst>
          </p:cNvPr>
          <p:cNvSpPr>
            <a:spLocks noGrp="1"/>
          </p:cNvSpPr>
          <p:nvPr>
            <p:ph idx="1"/>
          </p:nvPr>
        </p:nvSpPr>
        <p:spPr>
          <a:xfrm>
            <a:off x="457200" y="1333501"/>
            <a:ext cx="8229600" cy="3771636"/>
          </a:xfrm>
        </p:spPr>
        <p:txBody>
          <a:bodyPr>
            <a:normAutofit/>
          </a:bodyPr>
          <a:lstStyle/>
          <a:p>
            <a:pPr marL="0" indent="0">
              <a:buNone/>
            </a:pPr>
            <a:r>
              <a:rPr lang="en-US" sz="2400"/>
              <a:t>Examples of minimum lot size updates:</a:t>
            </a:r>
          </a:p>
        </p:txBody>
      </p:sp>
    </p:spTree>
    <p:extLst>
      <p:ext uri="{BB962C8B-B14F-4D97-AF65-F5344CB8AC3E}">
        <p14:creationId xmlns:p14="http://schemas.microsoft.com/office/powerpoint/2010/main" val="106437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D23868-EC62-499C-8F89-3D12B33B0288}"/>
              </a:ext>
            </a:extLst>
          </p:cNvPr>
          <p:cNvSpPr/>
          <p:nvPr/>
        </p:nvSpPr>
        <p:spPr>
          <a:xfrm>
            <a:off x="6302829" y="4566556"/>
            <a:ext cx="2841171" cy="1148443"/>
          </a:xfrm>
          <a:prstGeom prst="rect">
            <a:avLst/>
          </a:prstGeom>
          <a:solidFill>
            <a:srgbClr val="002B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CA782E-FA10-4AEC-8D6F-B803B9DA95CE}"/>
              </a:ext>
            </a:extLst>
          </p:cNvPr>
          <p:cNvSpPr>
            <a:spLocks noGrp="1"/>
          </p:cNvSpPr>
          <p:nvPr>
            <p:ph type="title"/>
          </p:nvPr>
        </p:nvSpPr>
        <p:spPr/>
        <p:txBody>
          <a:bodyPr>
            <a:normAutofit/>
          </a:bodyPr>
          <a:lstStyle/>
          <a:p>
            <a:r>
              <a:rPr lang="en-US"/>
              <a:t>Other Siting Standards</a:t>
            </a:r>
          </a:p>
        </p:txBody>
      </p:sp>
      <p:sp>
        <p:nvSpPr>
          <p:cNvPr id="3" name="Content Placeholder 2">
            <a:extLst>
              <a:ext uri="{FF2B5EF4-FFF2-40B4-BE49-F238E27FC236}">
                <a16:creationId xmlns:a16="http://schemas.microsoft.com/office/drawing/2014/main" id="{244FFE6A-AB62-4175-890B-91CC9B0990B6}"/>
              </a:ext>
            </a:extLst>
          </p:cNvPr>
          <p:cNvSpPr>
            <a:spLocks noGrp="1"/>
          </p:cNvSpPr>
          <p:nvPr>
            <p:ph idx="1"/>
          </p:nvPr>
        </p:nvSpPr>
        <p:spPr>
          <a:xfrm>
            <a:off x="457201" y="1333500"/>
            <a:ext cx="6041570" cy="4275363"/>
          </a:xfrm>
        </p:spPr>
        <p:txBody>
          <a:bodyPr>
            <a:normAutofit/>
          </a:bodyPr>
          <a:lstStyle/>
          <a:p>
            <a:pPr marL="0" indent="0">
              <a:buNone/>
            </a:pPr>
            <a:r>
              <a:rPr lang="en-US" sz="2000"/>
              <a:t>Generally, siting standards (i.e., development standards) must be same as for single-family. </a:t>
            </a:r>
          </a:p>
          <a:p>
            <a:pPr marL="0" indent="0">
              <a:spcBef>
                <a:spcPts val="1200"/>
              </a:spcBef>
              <a:buNone/>
            </a:pPr>
            <a:r>
              <a:rPr lang="en-US" sz="2000"/>
              <a:t>Some further limitations per OAR:</a:t>
            </a:r>
          </a:p>
          <a:p>
            <a:pPr>
              <a:spcBef>
                <a:spcPts val="1200"/>
              </a:spcBef>
            </a:pPr>
            <a:r>
              <a:rPr lang="en-US" sz="1800" u="sng"/>
              <a:t>Height</a:t>
            </a:r>
            <a:r>
              <a:rPr lang="en-US" sz="1800"/>
              <a:t> – Must allow at least two stories for triplex/quadplex and townhouse</a:t>
            </a:r>
          </a:p>
          <a:p>
            <a:pPr>
              <a:spcBef>
                <a:spcPts val="1200"/>
              </a:spcBef>
            </a:pPr>
            <a:r>
              <a:rPr lang="en-US" sz="1800" u="sng"/>
              <a:t>Setback</a:t>
            </a:r>
            <a:r>
              <a:rPr lang="en-US" sz="1800"/>
              <a:t> – Cottage cluster setbacks can’t exceed 10 ft</a:t>
            </a:r>
          </a:p>
          <a:p>
            <a:pPr>
              <a:spcBef>
                <a:spcPts val="1200"/>
              </a:spcBef>
            </a:pPr>
            <a:r>
              <a:rPr lang="en-US" sz="1800" u="sng"/>
              <a:t>Lot dimensions</a:t>
            </a:r>
            <a:r>
              <a:rPr lang="en-US" sz="1800"/>
              <a:t> – Lot width / lot frontage for townhouses can’t exceed 20 ft</a:t>
            </a:r>
          </a:p>
          <a:p>
            <a:pPr>
              <a:spcBef>
                <a:spcPts val="1200"/>
              </a:spcBef>
            </a:pPr>
            <a:r>
              <a:rPr lang="en-US" sz="1800" u="sng"/>
              <a:t>Lot coverage</a:t>
            </a:r>
            <a:r>
              <a:rPr lang="en-US" sz="1800"/>
              <a:t> – Cottage clusters must be exempt from lot coverage</a:t>
            </a:r>
          </a:p>
          <a:p>
            <a:pPr>
              <a:spcBef>
                <a:spcPts val="1200"/>
              </a:spcBef>
            </a:pPr>
            <a:r>
              <a:rPr lang="en-US" sz="1800"/>
              <a:t>These are reflected in all zone chapters</a:t>
            </a:r>
          </a:p>
        </p:txBody>
      </p:sp>
      <p:pic>
        <p:nvPicPr>
          <p:cNvPr id="6" name="Picture 5" descr="A row of houses&#10;&#10;Description automatically generated with medium confidence">
            <a:extLst>
              <a:ext uri="{FF2B5EF4-FFF2-40B4-BE49-F238E27FC236}">
                <a16:creationId xmlns:a16="http://schemas.microsoft.com/office/drawing/2014/main" id="{B4B536D4-5F84-43A1-8FF3-F95613C243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1775" y="3470425"/>
            <a:ext cx="2364921" cy="1773691"/>
          </a:xfrm>
          <a:prstGeom prst="rect">
            <a:avLst/>
          </a:prstGeom>
        </p:spPr>
      </p:pic>
      <p:pic>
        <p:nvPicPr>
          <p:cNvPr id="8" name="Picture 7" descr="A picture containing sky, outdoor, road, house&#10;&#10;Description automatically generated">
            <a:extLst>
              <a:ext uri="{FF2B5EF4-FFF2-40B4-BE49-F238E27FC236}">
                <a16:creationId xmlns:a16="http://schemas.microsoft.com/office/drawing/2014/main" id="{C0C5695A-56A9-4BEC-9DD0-58D8DA3249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1774" y="1439049"/>
            <a:ext cx="2364923" cy="1773692"/>
          </a:xfrm>
          <a:prstGeom prst="rect">
            <a:avLst/>
          </a:prstGeom>
        </p:spPr>
      </p:pic>
    </p:spTree>
    <p:extLst>
      <p:ext uri="{BB962C8B-B14F-4D97-AF65-F5344CB8AC3E}">
        <p14:creationId xmlns:p14="http://schemas.microsoft.com/office/powerpoint/2010/main" val="471005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D23868-EC62-499C-8F89-3D12B33B0288}"/>
              </a:ext>
            </a:extLst>
          </p:cNvPr>
          <p:cNvSpPr/>
          <p:nvPr/>
        </p:nvSpPr>
        <p:spPr>
          <a:xfrm>
            <a:off x="6302829" y="4566556"/>
            <a:ext cx="2841171" cy="1148443"/>
          </a:xfrm>
          <a:prstGeom prst="rect">
            <a:avLst/>
          </a:prstGeom>
          <a:solidFill>
            <a:srgbClr val="002B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CA782E-FA10-4AEC-8D6F-B803B9DA95CE}"/>
              </a:ext>
            </a:extLst>
          </p:cNvPr>
          <p:cNvSpPr>
            <a:spLocks noGrp="1"/>
          </p:cNvSpPr>
          <p:nvPr>
            <p:ph type="title"/>
          </p:nvPr>
        </p:nvSpPr>
        <p:spPr>
          <a:xfrm>
            <a:off x="457200" y="141153"/>
            <a:ext cx="8229600" cy="952500"/>
          </a:xfrm>
        </p:spPr>
        <p:txBody>
          <a:bodyPr>
            <a:normAutofit fontScale="90000"/>
          </a:bodyPr>
          <a:lstStyle/>
          <a:p>
            <a:r>
              <a:rPr lang="en-US" sz="4400"/>
              <a:t>Lot Coverage Updates in</a:t>
            </a:r>
            <a:br>
              <a:rPr lang="en-US" sz="4400"/>
            </a:br>
            <a:r>
              <a:rPr lang="en-US" sz="4400"/>
              <a:t>Residential (R) zone [WC 4.122]</a:t>
            </a:r>
          </a:p>
        </p:txBody>
      </p:sp>
      <p:sp>
        <p:nvSpPr>
          <p:cNvPr id="3" name="Content Placeholder 2">
            <a:extLst>
              <a:ext uri="{FF2B5EF4-FFF2-40B4-BE49-F238E27FC236}">
                <a16:creationId xmlns:a16="http://schemas.microsoft.com/office/drawing/2014/main" id="{244FFE6A-AB62-4175-890B-91CC9B0990B6}"/>
              </a:ext>
            </a:extLst>
          </p:cNvPr>
          <p:cNvSpPr>
            <a:spLocks noGrp="1"/>
          </p:cNvSpPr>
          <p:nvPr>
            <p:ph idx="1"/>
          </p:nvPr>
        </p:nvSpPr>
        <p:spPr>
          <a:xfrm>
            <a:off x="457200" y="1333501"/>
            <a:ext cx="8229600" cy="4079420"/>
          </a:xfrm>
        </p:spPr>
        <p:txBody>
          <a:bodyPr>
            <a:normAutofit/>
          </a:bodyPr>
          <a:lstStyle/>
          <a:p>
            <a:pPr>
              <a:spcBef>
                <a:spcPts val="1200"/>
              </a:spcBef>
            </a:pPr>
            <a:r>
              <a:rPr lang="en-US" sz="1800"/>
              <a:t>Current maximum: 30%</a:t>
            </a:r>
          </a:p>
          <a:p>
            <a:pPr>
              <a:spcBef>
                <a:spcPts val="1200"/>
              </a:spcBef>
            </a:pPr>
            <a:r>
              <a:rPr lang="en-US" sz="1800"/>
              <a:t>Revised standards for all development to scale up or down based on actual lot size (similar to standards in PDR zones)</a:t>
            </a:r>
          </a:p>
          <a:p>
            <a:pPr>
              <a:spcBef>
                <a:spcPts val="1200"/>
              </a:spcBef>
            </a:pPr>
            <a:r>
              <a:rPr lang="en-US" sz="1800"/>
              <a:t>Intended to make </a:t>
            </a:r>
            <a:r>
              <a:rPr lang="en-US" sz="1800" u="sng"/>
              <a:t>all</a:t>
            </a:r>
            <a:r>
              <a:rPr lang="en-US" sz="1800"/>
              <a:t> housing (including middle </a:t>
            </a:r>
            <a:br>
              <a:rPr lang="en-US" sz="1800"/>
            </a:br>
            <a:r>
              <a:rPr lang="en-US" sz="1800"/>
              <a:t>housing) more feasible</a:t>
            </a:r>
          </a:p>
        </p:txBody>
      </p:sp>
      <p:graphicFrame>
        <p:nvGraphicFramePr>
          <p:cNvPr id="5" name="Table 4">
            <a:extLst>
              <a:ext uri="{FF2B5EF4-FFF2-40B4-BE49-F238E27FC236}">
                <a16:creationId xmlns:a16="http://schemas.microsoft.com/office/drawing/2014/main" id="{0D986AFA-4745-4A53-BA05-0E2469761B68}"/>
              </a:ext>
            </a:extLst>
          </p:cNvPr>
          <p:cNvGraphicFramePr>
            <a:graphicFrameLocks noGrp="1"/>
          </p:cNvGraphicFramePr>
          <p:nvPr>
            <p:extLst>
              <p:ext uri="{D42A27DB-BD31-4B8C-83A1-F6EECF244321}">
                <p14:modId xmlns:p14="http://schemas.microsoft.com/office/powerpoint/2010/main" val="3621272868"/>
              </p:ext>
            </p:extLst>
          </p:nvPr>
        </p:nvGraphicFramePr>
        <p:xfrm>
          <a:off x="876788" y="3260806"/>
          <a:ext cx="4588329" cy="2152115"/>
        </p:xfrm>
        <a:graphic>
          <a:graphicData uri="http://schemas.openxmlformats.org/drawingml/2006/table">
            <a:tbl>
              <a:tblPr firstRow="1" bandRow="1">
                <a:tableStyleId>{F2DE63D5-997A-4646-A377-4702673A728D}</a:tableStyleId>
              </a:tblPr>
              <a:tblGrid>
                <a:gridCol w="2746593">
                  <a:extLst>
                    <a:ext uri="{9D8B030D-6E8A-4147-A177-3AD203B41FA5}">
                      <a16:colId xmlns:a16="http://schemas.microsoft.com/office/drawing/2014/main" val="3658941928"/>
                    </a:ext>
                  </a:extLst>
                </a:gridCol>
                <a:gridCol w="1841736">
                  <a:extLst>
                    <a:ext uri="{9D8B030D-6E8A-4147-A177-3AD203B41FA5}">
                      <a16:colId xmlns:a16="http://schemas.microsoft.com/office/drawing/2014/main" val="2220954964"/>
                    </a:ext>
                  </a:extLst>
                </a:gridCol>
              </a:tblGrid>
              <a:tr h="250365">
                <a:tc>
                  <a:txBody>
                    <a:bodyPr/>
                    <a:lstStyle/>
                    <a:p>
                      <a:pPr algn="ctr"/>
                      <a:r>
                        <a:rPr lang="en-US">
                          <a:solidFill>
                            <a:schemeClr val="bg1"/>
                          </a:solidFill>
                        </a:rPr>
                        <a:t>Lot Size</a:t>
                      </a:r>
                    </a:p>
                  </a:txBody>
                  <a:tcPr marL="45720" marR="45720" anchor="ctr"/>
                </a:tc>
                <a:tc>
                  <a:txBody>
                    <a:bodyPr/>
                    <a:lstStyle/>
                    <a:p>
                      <a:pPr algn="ctr"/>
                      <a:r>
                        <a:rPr lang="en-US">
                          <a:solidFill>
                            <a:schemeClr val="bg1"/>
                          </a:solidFill>
                        </a:rPr>
                        <a:t>Max Lot Coverage </a:t>
                      </a:r>
                      <a:br>
                        <a:rPr lang="en-US">
                          <a:solidFill>
                            <a:schemeClr val="bg1"/>
                          </a:solidFill>
                        </a:rPr>
                      </a:br>
                      <a:r>
                        <a:rPr lang="en-US">
                          <a:solidFill>
                            <a:schemeClr val="bg1"/>
                          </a:solidFill>
                        </a:rPr>
                        <a:t>(all buildings)</a:t>
                      </a:r>
                    </a:p>
                  </a:txBody>
                  <a:tcPr marL="45720" marR="45720" anchor="ctr"/>
                </a:tc>
                <a:extLst>
                  <a:ext uri="{0D108BD9-81ED-4DB2-BD59-A6C34878D82A}">
                    <a16:rowId xmlns:a16="http://schemas.microsoft.com/office/drawing/2014/main" val="3340242394"/>
                  </a:ext>
                </a:extLst>
              </a:tr>
              <a:tr h="302407">
                <a:tc>
                  <a:txBody>
                    <a:bodyPr/>
                    <a:lstStyle/>
                    <a:p>
                      <a:pPr marL="0" marR="0" indent="0" algn="ctr">
                        <a:spcBef>
                          <a:spcPts val="600"/>
                        </a:spcBef>
                        <a:spcAft>
                          <a:spcPts val="0"/>
                        </a:spcAft>
                      </a:pPr>
                      <a:r>
                        <a:rPr lang="en-US" sz="1600" u="none">
                          <a:solidFill>
                            <a:schemeClr val="bg1"/>
                          </a:solidFill>
                          <a:effectLst/>
                          <a:latin typeface="+mn-lt"/>
                          <a:ea typeface="Times New Roman" panose="02020603050405020304" pitchFamily="18" charset="0"/>
                        </a:rPr>
                        <a:t>20,000 sf or more</a:t>
                      </a:r>
                    </a:p>
                  </a:txBody>
                  <a:tcPr marL="68580" marR="68580" marT="0" marB="0" anchor="ctr"/>
                </a:tc>
                <a:tc>
                  <a:txBody>
                    <a:bodyPr/>
                    <a:lstStyle/>
                    <a:p>
                      <a:pPr marL="0" marR="0" indent="0" algn="ctr">
                        <a:spcBef>
                          <a:spcPts val="600"/>
                        </a:spcBef>
                        <a:spcAft>
                          <a:spcPts val="0"/>
                        </a:spcAft>
                      </a:pPr>
                      <a:r>
                        <a:rPr lang="en-US" sz="1600" u="none">
                          <a:solidFill>
                            <a:schemeClr val="bg1"/>
                          </a:solidFill>
                          <a:effectLst/>
                          <a:latin typeface="+mn-lt"/>
                          <a:ea typeface="Times New Roman" panose="02020603050405020304" pitchFamily="18" charset="0"/>
                        </a:rPr>
                        <a:t>25%</a:t>
                      </a:r>
                    </a:p>
                  </a:txBody>
                  <a:tcPr marL="68580" marR="68580" marT="0" marB="0" anchor="ctr"/>
                </a:tc>
                <a:extLst>
                  <a:ext uri="{0D108BD9-81ED-4DB2-BD59-A6C34878D82A}">
                    <a16:rowId xmlns:a16="http://schemas.microsoft.com/office/drawing/2014/main" val="3645914644"/>
                  </a:ext>
                </a:extLst>
              </a:tr>
              <a:tr h="302407">
                <a:tc>
                  <a:txBody>
                    <a:bodyPr/>
                    <a:lstStyle/>
                    <a:p>
                      <a:pPr marL="0" marR="0" indent="0" algn="ctr">
                        <a:spcBef>
                          <a:spcPts val="600"/>
                        </a:spcBef>
                        <a:spcAft>
                          <a:spcPts val="0"/>
                        </a:spcAft>
                      </a:pPr>
                      <a:r>
                        <a:rPr lang="en-US" sz="1600" u="none">
                          <a:solidFill>
                            <a:schemeClr val="bg1"/>
                          </a:solidFill>
                          <a:effectLst/>
                          <a:latin typeface="+mn-lt"/>
                          <a:ea typeface="Times New Roman" panose="02020603050405020304" pitchFamily="18" charset="0"/>
                        </a:rPr>
                        <a:t>&gt;12,000 sf to &lt;20,000 sf</a:t>
                      </a:r>
                    </a:p>
                  </a:txBody>
                  <a:tcPr marL="68580" marR="68580" marT="0" marB="0" anchor="ctr"/>
                </a:tc>
                <a:tc>
                  <a:txBody>
                    <a:bodyPr/>
                    <a:lstStyle/>
                    <a:p>
                      <a:pPr marL="0" marR="0" indent="0" algn="ctr">
                        <a:spcBef>
                          <a:spcPts val="600"/>
                        </a:spcBef>
                        <a:spcAft>
                          <a:spcPts val="0"/>
                        </a:spcAft>
                      </a:pPr>
                      <a:r>
                        <a:rPr lang="en-US" sz="1600" u="none">
                          <a:solidFill>
                            <a:schemeClr val="bg1"/>
                          </a:solidFill>
                          <a:effectLst/>
                          <a:latin typeface="+mn-lt"/>
                          <a:ea typeface="Times New Roman" panose="02020603050405020304" pitchFamily="18" charset="0"/>
                        </a:rPr>
                        <a:t>30%</a:t>
                      </a:r>
                    </a:p>
                  </a:txBody>
                  <a:tcPr marL="68580" marR="68580" marT="0" marB="0" anchor="ctr"/>
                </a:tc>
                <a:extLst>
                  <a:ext uri="{0D108BD9-81ED-4DB2-BD59-A6C34878D82A}">
                    <a16:rowId xmlns:a16="http://schemas.microsoft.com/office/drawing/2014/main" val="556709879"/>
                  </a:ext>
                </a:extLst>
              </a:tr>
              <a:tr h="302407">
                <a:tc>
                  <a:txBody>
                    <a:bodyPr/>
                    <a:lstStyle/>
                    <a:p>
                      <a:pPr marL="0" marR="0" indent="0" algn="ctr">
                        <a:spcBef>
                          <a:spcPts val="600"/>
                        </a:spcBef>
                        <a:spcAft>
                          <a:spcPts val="0"/>
                        </a:spcAft>
                      </a:pPr>
                      <a:r>
                        <a:rPr lang="en-US" sz="1600" u="none">
                          <a:solidFill>
                            <a:schemeClr val="bg1"/>
                          </a:solidFill>
                          <a:effectLst/>
                          <a:latin typeface="+mn-lt"/>
                          <a:ea typeface="Times New Roman" panose="02020603050405020304" pitchFamily="18" charset="0"/>
                        </a:rPr>
                        <a:t>&gt;8,000 sf to 12,000 sf</a:t>
                      </a:r>
                    </a:p>
                  </a:txBody>
                  <a:tcPr marL="68580" marR="68580" marT="0" marB="0" anchor="ctr"/>
                </a:tc>
                <a:tc>
                  <a:txBody>
                    <a:bodyPr/>
                    <a:lstStyle/>
                    <a:p>
                      <a:pPr marL="0" marR="0" indent="0" algn="ctr">
                        <a:spcBef>
                          <a:spcPts val="600"/>
                        </a:spcBef>
                        <a:spcAft>
                          <a:spcPts val="0"/>
                        </a:spcAft>
                      </a:pPr>
                      <a:r>
                        <a:rPr lang="en-US" sz="1600" u="none">
                          <a:solidFill>
                            <a:schemeClr val="bg1"/>
                          </a:solidFill>
                          <a:effectLst/>
                          <a:latin typeface="+mn-lt"/>
                          <a:ea typeface="Times New Roman" panose="02020603050405020304" pitchFamily="18" charset="0"/>
                        </a:rPr>
                        <a:t>50%</a:t>
                      </a:r>
                    </a:p>
                  </a:txBody>
                  <a:tcPr marL="68580" marR="68580" marT="0" marB="0" anchor="ctr"/>
                </a:tc>
                <a:extLst>
                  <a:ext uri="{0D108BD9-81ED-4DB2-BD59-A6C34878D82A}">
                    <a16:rowId xmlns:a16="http://schemas.microsoft.com/office/drawing/2014/main" val="1888738641"/>
                  </a:ext>
                </a:extLst>
              </a:tr>
              <a:tr h="302407">
                <a:tc>
                  <a:txBody>
                    <a:bodyPr/>
                    <a:lstStyle/>
                    <a:p>
                      <a:pPr marL="0" marR="0" indent="0" algn="ctr">
                        <a:spcBef>
                          <a:spcPts val="600"/>
                        </a:spcBef>
                        <a:spcAft>
                          <a:spcPts val="0"/>
                        </a:spcAft>
                      </a:pPr>
                      <a:r>
                        <a:rPr lang="en-US" sz="1600" u="none">
                          <a:solidFill>
                            <a:schemeClr val="bg1"/>
                          </a:solidFill>
                          <a:effectLst/>
                          <a:latin typeface="+mn-lt"/>
                          <a:ea typeface="Times New Roman" panose="02020603050405020304" pitchFamily="18" charset="0"/>
                        </a:rPr>
                        <a:t>&gt;7,000 sf to 8,000 sf</a:t>
                      </a:r>
                    </a:p>
                  </a:txBody>
                  <a:tcPr marL="68580" marR="68580" marT="0" marB="0" anchor="ctr"/>
                </a:tc>
                <a:tc>
                  <a:txBody>
                    <a:bodyPr/>
                    <a:lstStyle/>
                    <a:p>
                      <a:pPr marL="0" marR="0" indent="0" algn="ctr">
                        <a:spcBef>
                          <a:spcPts val="600"/>
                        </a:spcBef>
                        <a:spcAft>
                          <a:spcPts val="0"/>
                        </a:spcAft>
                      </a:pPr>
                      <a:r>
                        <a:rPr lang="en-US" sz="1600" u="none">
                          <a:solidFill>
                            <a:schemeClr val="bg1"/>
                          </a:solidFill>
                          <a:effectLst/>
                          <a:latin typeface="+mn-lt"/>
                          <a:ea typeface="Times New Roman" panose="02020603050405020304" pitchFamily="18" charset="0"/>
                        </a:rPr>
                        <a:t>55%</a:t>
                      </a:r>
                    </a:p>
                  </a:txBody>
                  <a:tcPr marL="68580" marR="68580" marT="0" marB="0" anchor="ctr"/>
                </a:tc>
                <a:extLst>
                  <a:ext uri="{0D108BD9-81ED-4DB2-BD59-A6C34878D82A}">
                    <a16:rowId xmlns:a16="http://schemas.microsoft.com/office/drawing/2014/main" val="2018917634"/>
                  </a:ext>
                </a:extLst>
              </a:tr>
              <a:tr h="302407">
                <a:tc>
                  <a:txBody>
                    <a:bodyPr/>
                    <a:lstStyle/>
                    <a:p>
                      <a:pPr marL="0" marR="0" indent="0" algn="ctr">
                        <a:spcBef>
                          <a:spcPts val="600"/>
                        </a:spcBef>
                        <a:spcAft>
                          <a:spcPts val="0"/>
                        </a:spcAft>
                      </a:pPr>
                      <a:r>
                        <a:rPr lang="en-US" sz="1600" u="none">
                          <a:solidFill>
                            <a:schemeClr val="bg1"/>
                          </a:solidFill>
                          <a:effectLst/>
                          <a:latin typeface="+mn-lt"/>
                          <a:ea typeface="Times New Roman" panose="02020603050405020304" pitchFamily="18" charset="0"/>
                        </a:rPr>
                        <a:t>7,000 square feet or less </a:t>
                      </a:r>
                    </a:p>
                  </a:txBody>
                  <a:tcPr marL="68580" marR="68580" marT="0" marB="0" anchor="ctr"/>
                </a:tc>
                <a:tc>
                  <a:txBody>
                    <a:bodyPr/>
                    <a:lstStyle/>
                    <a:p>
                      <a:pPr marL="0" marR="0" indent="0" algn="ctr">
                        <a:spcBef>
                          <a:spcPts val="600"/>
                        </a:spcBef>
                        <a:spcAft>
                          <a:spcPts val="0"/>
                        </a:spcAft>
                      </a:pPr>
                      <a:r>
                        <a:rPr lang="en-US" sz="1600" u="none">
                          <a:solidFill>
                            <a:schemeClr val="bg1"/>
                          </a:solidFill>
                          <a:effectLst/>
                          <a:latin typeface="+mn-lt"/>
                          <a:ea typeface="Times New Roman" panose="02020603050405020304" pitchFamily="18" charset="0"/>
                        </a:rPr>
                        <a:t>60%</a:t>
                      </a:r>
                    </a:p>
                  </a:txBody>
                  <a:tcPr marL="68580" marR="68580" marT="0" marB="0" anchor="ctr"/>
                </a:tc>
                <a:extLst>
                  <a:ext uri="{0D108BD9-81ED-4DB2-BD59-A6C34878D82A}">
                    <a16:rowId xmlns:a16="http://schemas.microsoft.com/office/drawing/2014/main" val="2551056764"/>
                  </a:ext>
                </a:extLst>
              </a:tr>
            </a:tbl>
          </a:graphicData>
        </a:graphic>
      </p:graphicFrame>
      <p:pic>
        <p:nvPicPr>
          <p:cNvPr id="7" name="Picture 6">
            <a:extLst>
              <a:ext uri="{FF2B5EF4-FFF2-40B4-BE49-F238E27FC236}">
                <a16:creationId xmlns:a16="http://schemas.microsoft.com/office/drawing/2014/main" id="{2966DC55-6E52-48B1-8093-146AF229CAFF}"/>
              </a:ext>
            </a:extLst>
          </p:cNvPr>
          <p:cNvPicPr>
            <a:picLocks noChangeAspect="1"/>
          </p:cNvPicPr>
          <p:nvPr/>
        </p:nvPicPr>
        <p:blipFill>
          <a:blip r:embed="rId2"/>
          <a:stretch>
            <a:fillRect/>
          </a:stretch>
        </p:blipFill>
        <p:spPr>
          <a:xfrm>
            <a:off x="6394385" y="2524092"/>
            <a:ext cx="2292415" cy="2953111"/>
          </a:xfrm>
          <a:prstGeom prst="rect">
            <a:avLst/>
          </a:prstGeom>
        </p:spPr>
      </p:pic>
    </p:spTree>
    <p:extLst>
      <p:ext uri="{BB962C8B-B14F-4D97-AF65-F5344CB8AC3E}">
        <p14:creationId xmlns:p14="http://schemas.microsoft.com/office/powerpoint/2010/main" val="3404008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A6A5C-3344-41BF-9EA8-42DB6A083100}"/>
              </a:ext>
            </a:extLst>
          </p:cNvPr>
          <p:cNvSpPr>
            <a:spLocks noGrp="1"/>
          </p:cNvSpPr>
          <p:nvPr>
            <p:ph type="title"/>
          </p:nvPr>
        </p:nvSpPr>
        <p:spPr/>
        <p:txBody>
          <a:bodyPr/>
          <a:lstStyle/>
          <a:p>
            <a:r>
              <a:rPr lang="en-US"/>
              <a:t>Old Town Design Standards</a:t>
            </a:r>
          </a:p>
        </p:txBody>
      </p:sp>
      <p:sp>
        <p:nvSpPr>
          <p:cNvPr id="3" name="Content Placeholder 2">
            <a:extLst>
              <a:ext uri="{FF2B5EF4-FFF2-40B4-BE49-F238E27FC236}">
                <a16:creationId xmlns:a16="http://schemas.microsoft.com/office/drawing/2014/main" id="{69C26C17-CF88-4F55-B5E8-6A918310E235}"/>
              </a:ext>
            </a:extLst>
          </p:cNvPr>
          <p:cNvSpPr>
            <a:spLocks noGrp="1"/>
          </p:cNvSpPr>
          <p:nvPr>
            <p:ph idx="1"/>
          </p:nvPr>
        </p:nvSpPr>
        <p:spPr>
          <a:xfrm>
            <a:off x="457200" y="1333501"/>
            <a:ext cx="5505229" cy="3771636"/>
          </a:xfrm>
        </p:spPr>
        <p:txBody>
          <a:bodyPr>
            <a:normAutofit lnSpcReduction="10000"/>
          </a:bodyPr>
          <a:lstStyle/>
          <a:p>
            <a:pPr>
              <a:spcBef>
                <a:spcPts val="1200"/>
              </a:spcBef>
            </a:pPr>
            <a:r>
              <a:rPr lang="en-US" sz="2000"/>
              <a:t>Need to update design standards to comply with state law</a:t>
            </a:r>
          </a:p>
          <a:p>
            <a:pPr lvl="1">
              <a:spcBef>
                <a:spcPts val="1200"/>
              </a:spcBef>
              <a:buFont typeface="Arial" panose="020B0604020202020204" pitchFamily="34" charset="0"/>
              <a:buChar char="»"/>
            </a:pPr>
            <a:r>
              <a:rPr lang="en-US" sz="1600"/>
              <a:t>Design standards for middle housing can’t be more restrictive than for single-family</a:t>
            </a:r>
          </a:p>
          <a:p>
            <a:pPr lvl="1">
              <a:spcBef>
                <a:spcPts val="1200"/>
              </a:spcBef>
              <a:buFont typeface="Arial" panose="020B0604020202020204" pitchFamily="34" charset="0"/>
              <a:buChar char="»"/>
            </a:pPr>
            <a:r>
              <a:rPr lang="en-US" sz="1600"/>
              <a:t>Standards must be clear and objective</a:t>
            </a:r>
          </a:p>
          <a:p>
            <a:pPr>
              <a:spcBef>
                <a:spcPts val="1200"/>
              </a:spcBef>
            </a:pPr>
            <a:r>
              <a:rPr lang="en-US" sz="2000"/>
              <a:t>Minimum changes for compliance</a:t>
            </a:r>
          </a:p>
          <a:p>
            <a:pPr lvl="1">
              <a:spcBef>
                <a:spcPts val="1200"/>
              </a:spcBef>
              <a:buFont typeface="Arial" panose="020B0604020202020204" pitchFamily="34" charset="0"/>
              <a:buChar char="»"/>
            </a:pPr>
            <a:r>
              <a:rPr lang="en-US" sz="1600"/>
              <a:t>Example: Cannot require duplexes (or other middle housing) to </a:t>
            </a:r>
            <a:r>
              <a:rPr lang="en-US" sz="1600" i="1"/>
              <a:t>“appear indistinguishable from single-family houses”</a:t>
            </a:r>
          </a:p>
          <a:p>
            <a:pPr>
              <a:spcBef>
                <a:spcPts val="1200"/>
              </a:spcBef>
            </a:pPr>
            <a:r>
              <a:rPr lang="en-US" sz="2000"/>
              <a:t>Potential for additional standards that promote good design (for future discussion)</a:t>
            </a:r>
          </a:p>
        </p:txBody>
      </p:sp>
      <p:pic>
        <p:nvPicPr>
          <p:cNvPr id="5" name="Picture 4">
            <a:extLst>
              <a:ext uri="{FF2B5EF4-FFF2-40B4-BE49-F238E27FC236}">
                <a16:creationId xmlns:a16="http://schemas.microsoft.com/office/drawing/2014/main" id="{1303F44F-BF62-4202-B8BA-39BD5CCEADDF}"/>
              </a:ext>
            </a:extLst>
          </p:cNvPr>
          <p:cNvPicPr>
            <a:picLocks noChangeAspect="1"/>
          </p:cNvPicPr>
          <p:nvPr/>
        </p:nvPicPr>
        <p:blipFill>
          <a:blip r:embed="rId2"/>
          <a:stretch>
            <a:fillRect/>
          </a:stretch>
        </p:blipFill>
        <p:spPr>
          <a:xfrm>
            <a:off x="5962429" y="1755322"/>
            <a:ext cx="3181571" cy="2457450"/>
          </a:xfrm>
          <a:prstGeom prst="rect">
            <a:avLst/>
          </a:prstGeom>
        </p:spPr>
      </p:pic>
    </p:spTree>
    <p:extLst>
      <p:ext uri="{BB962C8B-B14F-4D97-AF65-F5344CB8AC3E}">
        <p14:creationId xmlns:p14="http://schemas.microsoft.com/office/powerpoint/2010/main" val="9278811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A6A5C-3344-41BF-9EA8-42DB6A083100}"/>
              </a:ext>
            </a:extLst>
          </p:cNvPr>
          <p:cNvSpPr>
            <a:spLocks noGrp="1"/>
          </p:cNvSpPr>
          <p:nvPr>
            <p:ph type="title"/>
          </p:nvPr>
        </p:nvSpPr>
        <p:spPr/>
        <p:txBody>
          <a:bodyPr/>
          <a:lstStyle/>
          <a:p>
            <a:r>
              <a:rPr lang="en-US"/>
              <a:t>Old Town Neighborhood Plan</a:t>
            </a:r>
          </a:p>
        </p:txBody>
      </p:sp>
      <p:sp>
        <p:nvSpPr>
          <p:cNvPr id="3" name="Content Placeholder 2">
            <a:extLst>
              <a:ext uri="{FF2B5EF4-FFF2-40B4-BE49-F238E27FC236}">
                <a16:creationId xmlns:a16="http://schemas.microsoft.com/office/drawing/2014/main" id="{69C26C17-CF88-4F55-B5E8-6A918310E235}"/>
              </a:ext>
            </a:extLst>
          </p:cNvPr>
          <p:cNvSpPr>
            <a:spLocks noGrp="1"/>
          </p:cNvSpPr>
          <p:nvPr>
            <p:ph idx="1"/>
          </p:nvPr>
        </p:nvSpPr>
        <p:spPr>
          <a:xfrm>
            <a:off x="457200" y="1333500"/>
            <a:ext cx="5704896" cy="4152633"/>
          </a:xfrm>
        </p:spPr>
        <p:txBody>
          <a:bodyPr>
            <a:normAutofit/>
          </a:bodyPr>
          <a:lstStyle/>
          <a:p>
            <a:pPr marL="0" indent="0">
              <a:spcAft>
                <a:spcPts val="1200"/>
              </a:spcAft>
              <a:buNone/>
            </a:pPr>
            <a:r>
              <a:rPr lang="en-US" sz="2400"/>
              <a:t>Updates to Chapter 6. Land Use</a:t>
            </a:r>
          </a:p>
          <a:p>
            <a:pPr>
              <a:spcAft>
                <a:spcPts val="1200"/>
              </a:spcAft>
            </a:pPr>
            <a:r>
              <a:rPr lang="en-US" sz="2000"/>
              <a:t>Summarize recent state laws regarding middle housing and ADUs (HB 2001 and SB 1051)</a:t>
            </a:r>
          </a:p>
          <a:p>
            <a:pPr>
              <a:spcAft>
                <a:spcPts val="1200"/>
              </a:spcAft>
            </a:pPr>
            <a:r>
              <a:rPr lang="en-US" sz="2000"/>
              <a:t>Reflect recent changes in ownership and development plans for specific lots</a:t>
            </a:r>
          </a:p>
          <a:p>
            <a:pPr>
              <a:spcAft>
                <a:spcPts val="1200"/>
              </a:spcAft>
            </a:pPr>
            <a:r>
              <a:rPr lang="en-US" sz="2000"/>
              <a:t>Reflect proposed changes to R and RA-H zones</a:t>
            </a:r>
          </a:p>
          <a:p>
            <a:pPr>
              <a:spcAft>
                <a:spcPts val="1200"/>
              </a:spcAft>
            </a:pPr>
            <a:r>
              <a:rPr lang="en-US" sz="2000"/>
              <a:t>Accessory Dwelling Units – Reflect code changes pursuant to state law</a:t>
            </a:r>
          </a:p>
        </p:txBody>
      </p:sp>
      <p:pic>
        <p:nvPicPr>
          <p:cNvPr id="6" name="Picture 5">
            <a:extLst>
              <a:ext uri="{FF2B5EF4-FFF2-40B4-BE49-F238E27FC236}">
                <a16:creationId xmlns:a16="http://schemas.microsoft.com/office/drawing/2014/main" id="{E787E4E4-1F7D-4065-B4E8-9C13EA42D52C}"/>
              </a:ext>
            </a:extLst>
          </p:cNvPr>
          <p:cNvPicPr>
            <a:picLocks noChangeAspect="1"/>
          </p:cNvPicPr>
          <p:nvPr/>
        </p:nvPicPr>
        <p:blipFill>
          <a:blip r:embed="rId2"/>
          <a:stretch>
            <a:fillRect/>
          </a:stretch>
        </p:blipFill>
        <p:spPr>
          <a:xfrm>
            <a:off x="6162096" y="1343025"/>
            <a:ext cx="2981904" cy="3028949"/>
          </a:xfrm>
          <a:prstGeom prst="rect">
            <a:avLst/>
          </a:prstGeom>
        </p:spPr>
      </p:pic>
    </p:spTree>
    <p:extLst>
      <p:ext uri="{BB962C8B-B14F-4D97-AF65-F5344CB8AC3E}">
        <p14:creationId xmlns:p14="http://schemas.microsoft.com/office/powerpoint/2010/main" val="21739757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00B3D-38EE-470B-A4DF-C84293A703FB}"/>
              </a:ext>
            </a:extLst>
          </p:cNvPr>
          <p:cNvSpPr>
            <a:spLocks noGrp="1"/>
          </p:cNvSpPr>
          <p:nvPr>
            <p:ph type="title"/>
          </p:nvPr>
        </p:nvSpPr>
        <p:spPr>
          <a:xfrm>
            <a:off x="457200" y="133613"/>
            <a:ext cx="8229600" cy="952500"/>
          </a:xfrm>
        </p:spPr>
        <p:txBody>
          <a:bodyPr>
            <a:normAutofit fontScale="90000"/>
          </a:bodyPr>
          <a:lstStyle/>
          <a:p>
            <a:r>
              <a:rPr lang="en-US"/>
              <a:t>Villebois Village Master Plan and Village Zone [WC 4.125]</a:t>
            </a:r>
          </a:p>
        </p:txBody>
      </p:sp>
      <p:sp>
        <p:nvSpPr>
          <p:cNvPr id="4" name="Content Placeholder 2">
            <a:extLst>
              <a:ext uri="{FF2B5EF4-FFF2-40B4-BE49-F238E27FC236}">
                <a16:creationId xmlns:a16="http://schemas.microsoft.com/office/drawing/2014/main" id="{80B2B1C3-EDE1-4F35-B321-AC8C6E09E1E7}"/>
              </a:ext>
            </a:extLst>
          </p:cNvPr>
          <p:cNvSpPr>
            <a:spLocks noGrp="1"/>
          </p:cNvSpPr>
          <p:nvPr>
            <p:ph idx="1"/>
          </p:nvPr>
        </p:nvSpPr>
        <p:spPr>
          <a:xfrm>
            <a:off x="152400" y="1333500"/>
            <a:ext cx="5954486" cy="4114800"/>
          </a:xfrm>
        </p:spPr>
        <p:txBody>
          <a:bodyPr>
            <a:normAutofit fontScale="77500" lnSpcReduction="20000"/>
          </a:bodyPr>
          <a:lstStyle/>
          <a:p>
            <a:pPr>
              <a:spcAft>
                <a:spcPts val="1200"/>
              </a:spcAft>
            </a:pPr>
            <a:r>
              <a:rPr lang="en-US" sz="2400"/>
              <a:t>Planned density is over 10 units per acre (so state’s special Master Planned Community provisions apply)</a:t>
            </a:r>
          </a:p>
          <a:p>
            <a:pPr>
              <a:spcAft>
                <a:spcPts val="1200"/>
              </a:spcAft>
            </a:pPr>
            <a:r>
              <a:rPr lang="en-US" sz="2400"/>
              <a:t>Mostly built-out already</a:t>
            </a:r>
          </a:p>
          <a:p>
            <a:pPr>
              <a:spcAft>
                <a:spcPts val="1200"/>
              </a:spcAft>
            </a:pPr>
            <a:r>
              <a:rPr lang="en-US" sz="2400"/>
              <a:t>Master Plan / code amendments primarily needed to allow middle housing as infill/redevelopment in the future</a:t>
            </a:r>
          </a:p>
          <a:p>
            <a:pPr>
              <a:spcAft>
                <a:spcPts val="1200"/>
              </a:spcAft>
            </a:pPr>
            <a:r>
              <a:rPr lang="en-US" sz="2400"/>
              <a:t>Updates to V zone reflect:</a:t>
            </a:r>
          </a:p>
          <a:p>
            <a:pPr lvl="1">
              <a:spcAft>
                <a:spcPts val="600"/>
              </a:spcAft>
            </a:pPr>
            <a:r>
              <a:rPr lang="en-US" sz="2000"/>
              <a:t>Requirement to allow duplexes on any remaining single-family lots during initial buildout</a:t>
            </a:r>
          </a:p>
          <a:p>
            <a:pPr lvl="1">
              <a:spcAft>
                <a:spcPts val="600"/>
              </a:spcAft>
            </a:pPr>
            <a:r>
              <a:rPr lang="en-US" sz="2000"/>
              <a:t>Allowance for other middle housing after lots initially developed</a:t>
            </a:r>
          </a:p>
          <a:p>
            <a:pPr lvl="1">
              <a:spcAft>
                <a:spcPts val="600"/>
              </a:spcAft>
            </a:pPr>
            <a:r>
              <a:rPr lang="en-US" sz="2000"/>
              <a:t>OAR limits on siting and design standards</a:t>
            </a:r>
            <a:endParaRPr lang="en-US" sz="1600"/>
          </a:p>
        </p:txBody>
      </p:sp>
      <p:pic>
        <p:nvPicPr>
          <p:cNvPr id="5" name="Picture 4" descr="A red car parked in front of a row of houses&#10;&#10;Description automatically generated with low confidence">
            <a:extLst>
              <a:ext uri="{FF2B5EF4-FFF2-40B4-BE49-F238E27FC236}">
                <a16:creationId xmlns:a16="http://schemas.microsoft.com/office/drawing/2014/main" id="{AEB23AC6-1715-43B4-BE26-F7AE5039F3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5484" y="1485900"/>
            <a:ext cx="2808515" cy="2106386"/>
          </a:xfrm>
          <a:prstGeom prst="rect">
            <a:avLst/>
          </a:prstGeom>
        </p:spPr>
      </p:pic>
    </p:spTree>
    <p:extLst>
      <p:ext uri="{BB962C8B-B14F-4D97-AF65-F5344CB8AC3E}">
        <p14:creationId xmlns:p14="http://schemas.microsoft.com/office/powerpoint/2010/main" val="12720139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3B5BB-6409-4C3E-BF2E-97EFADC92075}"/>
              </a:ext>
            </a:extLst>
          </p:cNvPr>
          <p:cNvSpPr>
            <a:spLocks noGrp="1"/>
          </p:cNvSpPr>
          <p:nvPr>
            <p:ph type="title"/>
          </p:nvPr>
        </p:nvSpPr>
        <p:spPr/>
        <p:txBody>
          <a:bodyPr>
            <a:normAutofit/>
          </a:bodyPr>
          <a:lstStyle/>
          <a:p>
            <a:r>
              <a:rPr lang="en-US"/>
              <a:t>Survey</a:t>
            </a:r>
          </a:p>
        </p:txBody>
      </p:sp>
      <p:sp>
        <p:nvSpPr>
          <p:cNvPr id="3" name="Content Placeholder 2">
            <a:extLst>
              <a:ext uri="{FF2B5EF4-FFF2-40B4-BE49-F238E27FC236}">
                <a16:creationId xmlns:a16="http://schemas.microsoft.com/office/drawing/2014/main" id="{499ECBA0-22E1-406C-A363-20BBD509A943}"/>
              </a:ext>
            </a:extLst>
          </p:cNvPr>
          <p:cNvSpPr>
            <a:spLocks noGrp="1"/>
          </p:cNvSpPr>
          <p:nvPr>
            <p:ph idx="1"/>
          </p:nvPr>
        </p:nvSpPr>
        <p:spPr/>
        <p:txBody>
          <a:bodyPr vert="horz" lIns="91440" tIns="45720" rIns="91440" bIns="45720" rtlCol="0" anchor="t">
            <a:normAutofit/>
          </a:bodyPr>
          <a:lstStyle/>
          <a:p>
            <a:r>
              <a:rPr lang="en-US">
                <a:latin typeface="Arial"/>
                <a:cs typeface="Arial"/>
              </a:rPr>
              <a:t>April 2021</a:t>
            </a:r>
            <a:endParaRPr lang="en-US"/>
          </a:p>
          <a:p>
            <a:r>
              <a:rPr lang="en-US">
                <a:latin typeface="Arial"/>
                <a:cs typeface="Arial"/>
              </a:rPr>
              <a:t>86 responses</a:t>
            </a:r>
            <a:endParaRPr lang="en-US"/>
          </a:p>
          <a:p>
            <a:r>
              <a:rPr lang="en-US">
                <a:latin typeface="Arial"/>
                <a:cs typeface="Arial"/>
              </a:rPr>
              <a:t>Primarily visual preference survey</a:t>
            </a:r>
            <a:endParaRPr lang="en-US"/>
          </a:p>
          <a:p>
            <a:r>
              <a:rPr lang="en-US">
                <a:latin typeface="Arial"/>
                <a:cs typeface="Arial"/>
              </a:rPr>
              <a:t>Focus:</a:t>
            </a:r>
            <a:endParaRPr lang="en-US"/>
          </a:p>
          <a:p>
            <a:pPr lvl="1"/>
            <a:r>
              <a:rPr lang="en-US">
                <a:latin typeface="Arial"/>
                <a:cs typeface="Arial"/>
              </a:rPr>
              <a:t>Siting and Design Standards</a:t>
            </a:r>
            <a:endParaRPr lang="en-US"/>
          </a:p>
          <a:p>
            <a:pPr lvl="1"/>
            <a:r>
              <a:rPr lang="en-US"/>
              <a:t>Parking</a:t>
            </a:r>
          </a:p>
        </p:txBody>
      </p:sp>
    </p:spTree>
    <p:extLst>
      <p:ext uri="{BB962C8B-B14F-4D97-AF65-F5344CB8AC3E}">
        <p14:creationId xmlns:p14="http://schemas.microsoft.com/office/powerpoint/2010/main" val="1127367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2CDA0-B486-4D2D-8E29-77399446EA3B}"/>
              </a:ext>
            </a:extLst>
          </p:cNvPr>
          <p:cNvSpPr>
            <a:spLocks noGrp="1"/>
          </p:cNvSpPr>
          <p:nvPr>
            <p:ph type="title"/>
          </p:nvPr>
        </p:nvSpPr>
        <p:spPr/>
        <p:txBody>
          <a:bodyPr/>
          <a:lstStyle/>
          <a:p>
            <a:r>
              <a:rPr lang="en-US"/>
              <a:t>Survey Results: Adjacency</a:t>
            </a:r>
          </a:p>
        </p:txBody>
      </p:sp>
      <p:pic>
        <p:nvPicPr>
          <p:cNvPr id="6" name="Picture 6" descr="A picture containing grass, outdoor, tree, house&#10;&#10;Description automatically generated">
            <a:extLst>
              <a:ext uri="{FF2B5EF4-FFF2-40B4-BE49-F238E27FC236}">
                <a16:creationId xmlns:a16="http://schemas.microsoft.com/office/drawing/2014/main" id="{F99132CA-3C93-4499-91CD-22D196D0A281}"/>
              </a:ext>
            </a:extLst>
          </p:cNvPr>
          <p:cNvPicPr>
            <a:picLocks noGrp="1" noChangeAspect="1"/>
          </p:cNvPicPr>
          <p:nvPr>
            <p:ph idx="1"/>
          </p:nvPr>
        </p:nvPicPr>
        <p:blipFill>
          <a:blip r:embed="rId2"/>
          <a:stretch>
            <a:fillRect/>
          </a:stretch>
        </p:blipFill>
        <p:spPr>
          <a:xfrm>
            <a:off x="273204" y="1355090"/>
            <a:ext cx="2819865" cy="2097592"/>
          </a:xfrm>
        </p:spPr>
      </p:pic>
      <p:pic>
        <p:nvPicPr>
          <p:cNvPr id="8" name="Picture 8" descr="Chart, bubble chart&#10;&#10;Description automatically generated">
            <a:extLst>
              <a:ext uri="{FF2B5EF4-FFF2-40B4-BE49-F238E27FC236}">
                <a16:creationId xmlns:a16="http://schemas.microsoft.com/office/drawing/2014/main" id="{0150D607-C5D5-4E88-A2BA-153DAE3DFEA5}"/>
              </a:ext>
            </a:extLst>
          </p:cNvPr>
          <p:cNvPicPr>
            <a:picLocks noChangeAspect="1"/>
          </p:cNvPicPr>
          <p:nvPr/>
        </p:nvPicPr>
        <p:blipFill>
          <a:blip r:embed="rId3"/>
          <a:stretch>
            <a:fillRect/>
          </a:stretch>
        </p:blipFill>
        <p:spPr>
          <a:xfrm>
            <a:off x="7279307" y="3609624"/>
            <a:ext cx="1478234" cy="1834144"/>
          </a:xfrm>
          <a:prstGeom prst="rect">
            <a:avLst/>
          </a:prstGeom>
        </p:spPr>
      </p:pic>
      <p:pic>
        <p:nvPicPr>
          <p:cNvPr id="9" name="Picture 9">
            <a:extLst>
              <a:ext uri="{FF2B5EF4-FFF2-40B4-BE49-F238E27FC236}">
                <a16:creationId xmlns:a16="http://schemas.microsoft.com/office/drawing/2014/main" id="{4CE55BB5-A371-486B-A64D-5C26C09D55A1}"/>
              </a:ext>
            </a:extLst>
          </p:cNvPr>
          <p:cNvPicPr>
            <a:picLocks noChangeAspect="1"/>
          </p:cNvPicPr>
          <p:nvPr/>
        </p:nvPicPr>
        <p:blipFill>
          <a:blip r:embed="rId4"/>
          <a:stretch>
            <a:fillRect/>
          </a:stretch>
        </p:blipFill>
        <p:spPr>
          <a:xfrm>
            <a:off x="3346760" y="1350406"/>
            <a:ext cx="2826834" cy="2101183"/>
          </a:xfrm>
          <a:prstGeom prst="rect">
            <a:avLst/>
          </a:prstGeom>
        </p:spPr>
      </p:pic>
      <p:pic>
        <p:nvPicPr>
          <p:cNvPr id="10" name="Picture 10">
            <a:extLst>
              <a:ext uri="{FF2B5EF4-FFF2-40B4-BE49-F238E27FC236}">
                <a16:creationId xmlns:a16="http://schemas.microsoft.com/office/drawing/2014/main" id="{6EED2250-5151-4C68-8BBA-BA16DACB4A61}"/>
              </a:ext>
            </a:extLst>
          </p:cNvPr>
          <p:cNvPicPr>
            <a:picLocks noChangeAspect="1"/>
          </p:cNvPicPr>
          <p:nvPr/>
        </p:nvPicPr>
        <p:blipFill>
          <a:blip r:embed="rId5"/>
          <a:stretch>
            <a:fillRect/>
          </a:stretch>
        </p:blipFill>
        <p:spPr>
          <a:xfrm>
            <a:off x="3681296" y="3005815"/>
            <a:ext cx="2492298" cy="435168"/>
          </a:xfrm>
          <a:prstGeom prst="rect">
            <a:avLst/>
          </a:prstGeom>
        </p:spPr>
      </p:pic>
      <p:pic>
        <p:nvPicPr>
          <p:cNvPr id="11" name="Picture 11" descr="A picture containing shape&#10;&#10;Description automatically generated">
            <a:extLst>
              <a:ext uri="{FF2B5EF4-FFF2-40B4-BE49-F238E27FC236}">
                <a16:creationId xmlns:a16="http://schemas.microsoft.com/office/drawing/2014/main" id="{67CFA688-33E1-4BFF-93BF-12770F7E883B}"/>
              </a:ext>
            </a:extLst>
          </p:cNvPr>
          <p:cNvPicPr>
            <a:picLocks noChangeAspect="1"/>
          </p:cNvPicPr>
          <p:nvPr/>
        </p:nvPicPr>
        <p:blipFill>
          <a:blip r:embed="rId6"/>
          <a:stretch>
            <a:fillRect/>
          </a:stretch>
        </p:blipFill>
        <p:spPr>
          <a:xfrm>
            <a:off x="377748" y="3009435"/>
            <a:ext cx="2743200" cy="434898"/>
          </a:xfrm>
          <a:prstGeom prst="rect">
            <a:avLst/>
          </a:prstGeom>
        </p:spPr>
      </p:pic>
      <p:pic>
        <p:nvPicPr>
          <p:cNvPr id="12" name="Picture 12" descr="A picture containing outdoor, building, house, stone&#10;&#10;Description automatically generated">
            <a:extLst>
              <a:ext uri="{FF2B5EF4-FFF2-40B4-BE49-F238E27FC236}">
                <a16:creationId xmlns:a16="http://schemas.microsoft.com/office/drawing/2014/main" id="{F2BB9324-C7D1-4D58-9869-C2E411AD21E7}"/>
              </a:ext>
            </a:extLst>
          </p:cNvPr>
          <p:cNvPicPr>
            <a:picLocks noChangeAspect="1"/>
          </p:cNvPicPr>
          <p:nvPr/>
        </p:nvPicPr>
        <p:blipFill>
          <a:blip r:embed="rId7"/>
          <a:stretch>
            <a:fillRect/>
          </a:stretch>
        </p:blipFill>
        <p:spPr>
          <a:xfrm>
            <a:off x="273205" y="3604399"/>
            <a:ext cx="2847742" cy="1879445"/>
          </a:xfrm>
          <a:prstGeom prst="rect">
            <a:avLst/>
          </a:prstGeom>
        </p:spPr>
      </p:pic>
      <p:pic>
        <p:nvPicPr>
          <p:cNvPr id="13" name="Picture 13">
            <a:extLst>
              <a:ext uri="{FF2B5EF4-FFF2-40B4-BE49-F238E27FC236}">
                <a16:creationId xmlns:a16="http://schemas.microsoft.com/office/drawing/2014/main" id="{B6B3386E-CA02-4837-93B0-41F120E74748}"/>
              </a:ext>
            </a:extLst>
          </p:cNvPr>
          <p:cNvPicPr>
            <a:picLocks noChangeAspect="1"/>
          </p:cNvPicPr>
          <p:nvPr/>
        </p:nvPicPr>
        <p:blipFill>
          <a:blip r:embed="rId8"/>
          <a:stretch>
            <a:fillRect/>
          </a:stretch>
        </p:blipFill>
        <p:spPr>
          <a:xfrm>
            <a:off x="377748" y="5206780"/>
            <a:ext cx="2743200" cy="277671"/>
          </a:xfrm>
          <a:prstGeom prst="rect">
            <a:avLst/>
          </a:prstGeom>
        </p:spPr>
      </p:pic>
      <p:pic>
        <p:nvPicPr>
          <p:cNvPr id="14" name="Picture 14" descr="A picture containing tree, outdoor, house, residential&#10;&#10;Description automatically generated">
            <a:extLst>
              <a:ext uri="{FF2B5EF4-FFF2-40B4-BE49-F238E27FC236}">
                <a16:creationId xmlns:a16="http://schemas.microsoft.com/office/drawing/2014/main" id="{1E860090-DA2C-40E3-987A-C8CDE385A03C}"/>
              </a:ext>
            </a:extLst>
          </p:cNvPr>
          <p:cNvPicPr>
            <a:picLocks noChangeAspect="1"/>
          </p:cNvPicPr>
          <p:nvPr/>
        </p:nvPicPr>
        <p:blipFill>
          <a:blip r:embed="rId9"/>
          <a:stretch>
            <a:fillRect/>
          </a:stretch>
        </p:blipFill>
        <p:spPr>
          <a:xfrm>
            <a:off x="3291004" y="3607669"/>
            <a:ext cx="3830443" cy="1879873"/>
          </a:xfrm>
          <a:prstGeom prst="rect">
            <a:avLst/>
          </a:prstGeom>
        </p:spPr>
      </p:pic>
      <p:pic>
        <p:nvPicPr>
          <p:cNvPr id="15" name="Picture 15" descr="Shape, square&#10;&#10;Description automatically generated">
            <a:extLst>
              <a:ext uri="{FF2B5EF4-FFF2-40B4-BE49-F238E27FC236}">
                <a16:creationId xmlns:a16="http://schemas.microsoft.com/office/drawing/2014/main" id="{FE94BC5F-A528-4E3D-ACD5-B30B3B29D726}"/>
              </a:ext>
            </a:extLst>
          </p:cNvPr>
          <p:cNvPicPr>
            <a:picLocks noChangeAspect="1"/>
          </p:cNvPicPr>
          <p:nvPr/>
        </p:nvPicPr>
        <p:blipFill>
          <a:blip r:embed="rId10"/>
          <a:stretch>
            <a:fillRect/>
          </a:stretch>
        </p:blipFill>
        <p:spPr>
          <a:xfrm>
            <a:off x="4378248" y="3606026"/>
            <a:ext cx="2743200" cy="342900"/>
          </a:xfrm>
          <a:prstGeom prst="rect">
            <a:avLst/>
          </a:prstGeom>
        </p:spPr>
      </p:pic>
      <p:pic>
        <p:nvPicPr>
          <p:cNvPr id="3" name="Picture 3" descr="A picture containing tree, outdoor, grass, building&#10;&#10;Description automatically generated">
            <a:extLst>
              <a:ext uri="{FF2B5EF4-FFF2-40B4-BE49-F238E27FC236}">
                <a16:creationId xmlns:a16="http://schemas.microsoft.com/office/drawing/2014/main" id="{7E0BA23F-CC4C-4BF7-B40C-6150A4712AE6}"/>
              </a:ext>
            </a:extLst>
          </p:cNvPr>
          <p:cNvPicPr>
            <a:picLocks noChangeAspect="1"/>
          </p:cNvPicPr>
          <p:nvPr/>
        </p:nvPicPr>
        <p:blipFill>
          <a:blip r:embed="rId11"/>
          <a:stretch>
            <a:fillRect/>
          </a:stretch>
        </p:blipFill>
        <p:spPr>
          <a:xfrm>
            <a:off x="6399406" y="1343550"/>
            <a:ext cx="2541085" cy="2100956"/>
          </a:xfrm>
          <a:prstGeom prst="rect">
            <a:avLst/>
          </a:prstGeom>
        </p:spPr>
      </p:pic>
      <p:pic>
        <p:nvPicPr>
          <p:cNvPr id="4" name="Picture 4" descr="A picture containing text&#10;&#10;Description automatically generated">
            <a:extLst>
              <a:ext uri="{FF2B5EF4-FFF2-40B4-BE49-F238E27FC236}">
                <a16:creationId xmlns:a16="http://schemas.microsoft.com/office/drawing/2014/main" id="{025514F6-2ABD-4FE3-9083-9E8128D92D14}"/>
              </a:ext>
            </a:extLst>
          </p:cNvPr>
          <p:cNvPicPr>
            <a:picLocks noChangeAspect="1"/>
          </p:cNvPicPr>
          <p:nvPr/>
        </p:nvPicPr>
        <p:blipFill>
          <a:blip r:embed="rId12"/>
          <a:stretch>
            <a:fillRect/>
          </a:stretch>
        </p:blipFill>
        <p:spPr>
          <a:xfrm>
            <a:off x="6427284" y="3177672"/>
            <a:ext cx="2450481" cy="265693"/>
          </a:xfrm>
          <a:prstGeom prst="rect">
            <a:avLst/>
          </a:prstGeom>
        </p:spPr>
      </p:pic>
    </p:spTree>
    <p:extLst>
      <p:ext uri="{BB962C8B-B14F-4D97-AF65-F5344CB8AC3E}">
        <p14:creationId xmlns:p14="http://schemas.microsoft.com/office/powerpoint/2010/main" val="3579355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1CFD8-74A7-4189-B1CF-2CC0145323AF}"/>
              </a:ext>
            </a:extLst>
          </p:cNvPr>
          <p:cNvSpPr>
            <a:spLocks noGrp="1"/>
          </p:cNvSpPr>
          <p:nvPr>
            <p:ph type="title"/>
          </p:nvPr>
        </p:nvSpPr>
        <p:spPr/>
        <p:txBody>
          <a:bodyPr/>
          <a:lstStyle/>
          <a:p>
            <a:r>
              <a:rPr lang="en-US"/>
              <a:t>Topics for Discussion</a:t>
            </a:r>
          </a:p>
        </p:txBody>
      </p:sp>
      <p:sp>
        <p:nvSpPr>
          <p:cNvPr id="3" name="Content Placeholder 2">
            <a:extLst>
              <a:ext uri="{FF2B5EF4-FFF2-40B4-BE49-F238E27FC236}">
                <a16:creationId xmlns:a16="http://schemas.microsoft.com/office/drawing/2014/main" id="{46BB7748-19E6-47E3-A0C1-27453861A529}"/>
              </a:ext>
            </a:extLst>
          </p:cNvPr>
          <p:cNvSpPr>
            <a:spLocks noGrp="1"/>
          </p:cNvSpPr>
          <p:nvPr>
            <p:ph idx="1"/>
          </p:nvPr>
        </p:nvSpPr>
        <p:spPr>
          <a:xfrm>
            <a:off x="457200" y="1657350"/>
            <a:ext cx="6629400" cy="3810000"/>
          </a:xfrm>
        </p:spPr>
        <p:txBody>
          <a:bodyPr>
            <a:normAutofit/>
          </a:bodyPr>
          <a:lstStyle/>
          <a:p>
            <a:pPr>
              <a:lnSpc>
                <a:spcPct val="90000"/>
              </a:lnSpc>
              <a:spcBef>
                <a:spcPts val="1200"/>
              </a:spcBef>
              <a:spcAft>
                <a:spcPts val="600"/>
              </a:spcAft>
            </a:pPr>
            <a:r>
              <a:rPr lang="en-US" sz="3000"/>
              <a:t>Draft Code &amp; Plan Updates – </a:t>
            </a:r>
            <a:br>
              <a:rPr lang="en-US" sz="3000"/>
            </a:br>
            <a:r>
              <a:rPr lang="en-US" sz="3000"/>
              <a:t>focus on Category 1 and 2</a:t>
            </a:r>
          </a:p>
          <a:p>
            <a:pPr>
              <a:lnSpc>
                <a:spcPct val="90000"/>
              </a:lnSpc>
              <a:spcBef>
                <a:spcPts val="1200"/>
              </a:spcBef>
              <a:spcAft>
                <a:spcPts val="600"/>
              </a:spcAft>
            </a:pPr>
            <a:r>
              <a:rPr lang="en-US" sz="3000"/>
              <a:t>Online survey results</a:t>
            </a:r>
          </a:p>
          <a:p>
            <a:pPr>
              <a:lnSpc>
                <a:spcPct val="90000"/>
              </a:lnSpc>
              <a:spcBef>
                <a:spcPts val="1200"/>
              </a:spcBef>
              <a:spcAft>
                <a:spcPts val="600"/>
              </a:spcAft>
            </a:pPr>
            <a:r>
              <a:rPr lang="en-US" sz="3000"/>
              <a:t>Middle housing percentage requirement in Frog Pond West</a:t>
            </a:r>
          </a:p>
        </p:txBody>
      </p:sp>
      <p:pic>
        <p:nvPicPr>
          <p:cNvPr id="5" name="Graphic 4" descr="Checklist">
            <a:extLst>
              <a:ext uri="{FF2B5EF4-FFF2-40B4-BE49-F238E27FC236}">
                <a16:creationId xmlns:a16="http://schemas.microsoft.com/office/drawing/2014/main" id="{DD16D875-A736-46FB-BDA3-6AEE4F48B3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6858000" y="1866900"/>
            <a:ext cx="2286000" cy="2286000"/>
          </a:xfrm>
          <a:prstGeom prst="rect">
            <a:avLst/>
          </a:prstGeom>
        </p:spPr>
      </p:pic>
    </p:spTree>
    <p:extLst>
      <p:ext uri="{BB962C8B-B14F-4D97-AF65-F5344CB8AC3E}">
        <p14:creationId xmlns:p14="http://schemas.microsoft.com/office/powerpoint/2010/main" val="12604154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2CDA0-B486-4D2D-8E29-77399446EA3B}"/>
              </a:ext>
            </a:extLst>
          </p:cNvPr>
          <p:cNvSpPr>
            <a:spLocks noGrp="1"/>
          </p:cNvSpPr>
          <p:nvPr>
            <p:ph type="title"/>
          </p:nvPr>
        </p:nvSpPr>
        <p:spPr/>
        <p:txBody>
          <a:bodyPr/>
          <a:lstStyle/>
          <a:p>
            <a:r>
              <a:rPr lang="en-US"/>
              <a:t>Survey Results: Single-family Look</a:t>
            </a:r>
          </a:p>
        </p:txBody>
      </p:sp>
      <p:pic>
        <p:nvPicPr>
          <p:cNvPr id="8" name="Picture 8" descr="Chart, bubble chart&#10;&#10;Description automatically generated">
            <a:extLst>
              <a:ext uri="{FF2B5EF4-FFF2-40B4-BE49-F238E27FC236}">
                <a16:creationId xmlns:a16="http://schemas.microsoft.com/office/drawing/2014/main" id="{0150D607-C5D5-4E88-A2BA-153DAE3DFEA5}"/>
              </a:ext>
            </a:extLst>
          </p:cNvPr>
          <p:cNvPicPr>
            <a:picLocks noChangeAspect="1"/>
          </p:cNvPicPr>
          <p:nvPr/>
        </p:nvPicPr>
        <p:blipFill>
          <a:blip r:embed="rId2"/>
          <a:stretch>
            <a:fillRect/>
          </a:stretch>
        </p:blipFill>
        <p:spPr>
          <a:xfrm>
            <a:off x="7028404" y="2417838"/>
            <a:ext cx="1478234" cy="1834144"/>
          </a:xfrm>
          <a:prstGeom prst="rect">
            <a:avLst/>
          </a:prstGeom>
        </p:spPr>
      </p:pic>
      <p:pic>
        <p:nvPicPr>
          <p:cNvPr id="18" name="Picture 18" descr="A picture containing sky, road, outdoor, house&#10;&#10;Description automatically generated">
            <a:extLst>
              <a:ext uri="{FF2B5EF4-FFF2-40B4-BE49-F238E27FC236}">
                <a16:creationId xmlns:a16="http://schemas.microsoft.com/office/drawing/2014/main" id="{0D12A487-0431-45B6-8C9D-E3669A3D130F}"/>
              </a:ext>
            </a:extLst>
          </p:cNvPr>
          <p:cNvPicPr>
            <a:picLocks noChangeAspect="1"/>
          </p:cNvPicPr>
          <p:nvPr/>
        </p:nvPicPr>
        <p:blipFill>
          <a:blip r:embed="rId3"/>
          <a:stretch>
            <a:fillRect/>
          </a:stretch>
        </p:blipFill>
        <p:spPr>
          <a:xfrm>
            <a:off x="328961" y="1373542"/>
            <a:ext cx="2791986" cy="2089758"/>
          </a:xfrm>
          <a:prstGeom prst="rect">
            <a:avLst/>
          </a:prstGeom>
        </p:spPr>
      </p:pic>
      <p:pic>
        <p:nvPicPr>
          <p:cNvPr id="19" name="Picture 19" descr="A picture containing graphical user interface&#10;&#10;Description automatically generated">
            <a:extLst>
              <a:ext uri="{FF2B5EF4-FFF2-40B4-BE49-F238E27FC236}">
                <a16:creationId xmlns:a16="http://schemas.microsoft.com/office/drawing/2014/main" id="{3F3A43F0-A3A8-424D-A30C-91B278770689}"/>
              </a:ext>
            </a:extLst>
          </p:cNvPr>
          <p:cNvPicPr>
            <a:picLocks noChangeAspect="1"/>
          </p:cNvPicPr>
          <p:nvPr/>
        </p:nvPicPr>
        <p:blipFill>
          <a:blip r:embed="rId4"/>
          <a:stretch>
            <a:fillRect/>
          </a:stretch>
        </p:blipFill>
        <p:spPr>
          <a:xfrm>
            <a:off x="377748" y="3103424"/>
            <a:ext cx="2743200" cy="358432"/>
          </a:xfrm>
          <a:prstGeom prst="rect">
            <a:avLst/>
          </a:prstGeom>
        </p:spPr>
      </p:pic>
      <p:pic>
        <p:nvPicPr>
          <p:cNvPr id="20" name="Picture 20" descr="A picture containing building, outdoor, sky, house&#10;&#10;Description automatically generated">
            <a:extLst>
              <a:ext uri="{FF2B5EF4-FFF2-40B4-BE49-F238E27FC236}">
                <a16:creationId xmlns:a16="http://schemas.microsoft.com/office/drawing/2014/main" id="{D438262F-A842-47C5-AF1A-B144701A1BD8}"/>
              </a:ext>
            </a:extLst>
          </p:cNvPr>
          <p:cNvPicPr>
            <a:picLocks noChangeAspect="1"/>
          </p:cNvPicPr>
          <p:nvPr/>
        </p:nvPicPr>
        <p:blipFill>
          <a:blip r:embed="rId5"/>
          <a:stretch>
            <a:fillRect/>
          </a:stretch>
        </p:blipFill>
        <p:spPr>
          <a:xfrm>
            <a:off x="3291004" y="1373813"/>
            <a:ext cx="3217126" cy="2089215"/>
          </a:xfrm>
          <a:prstGeom prst="rect">
            <a:avLst/>
          </a:prstGeom>
        </p:spPr>
      </p:pic>
      <p:pic>
        <p:nvPicPr>
          <p:cNvPr id="21" name="Picture 21" descr="Shape&#10;&#10;Description automatically generated">
            <a:extLst>
              <a:ext uri="{FF2B5EF4-FFF2-40B4-BE49-F238E27FC236}">
                <a16:creationId xmlns:a16="http://schemas.microsoft.com/office/drawing/2014/main" id="{D983A923-9AA2-4DA3-AE0F-38D8C2B3CD8C}"/>
              </a:ext>
            </a:extLst>
          </p:cNvPr>
          <p:cNvPicPr>
            <a:picLocks noChangeAspect="1"/>
          </p:cNvPicPr>
          <p:nvPr/>
        </p:nvPicPr>
        <p:blipFill>
          <a:blip r:embed="rId6"/>
          <a:stretch>
            <a:fillRect/>
          </a:stretch>
        </p:blipFill>
        <p:spPr>
          <a:xfrm>
            <a:off x="3764930" y="3128726"/>
            <a:ext cx="2743200" cy="335706"/>
          </a:xfrm>
          <a:prstGeom prst="rect">
            <a:avLst/>
          </a:prstGeom>
        </p:spPr>
      </p:pic>
      <p:pic>
        <p:nvPicPr>
          <p:cNvPr id="22" name="Picture 22" descr="A picture containing outdoor, sky, tree, house&#10;&#10;Description automatically generated">
            <a:extLst>
              <a:ext uri="{FF2B5EF4-FFF2-40B4-BE49-F238E27FC236}">
                <a16:creationId xmlns:a16="http://schemas.microsoft.com/office/drawing/2014/main" id="{864B5267-C1AE-4BC3-B477-C7349ED1B701}"/>
              </a:ext>
            </a:extLst>
          </p:cNvPr>
          <p:cNvPicPr>
            <a:picLocks noChangeAspect="1"/>
          </p:cNvPicPr>
          <p:nvPr/>
        </p:nvPicPr>
        <p:blipFill>
          <a:blip r:embed="rId7"/>
          <a:stretch>
            <a:fillRect/>
          </a:stretch>
        </p:blipFill>
        <p:spPr>
          <a:xfrm>
            <a:off x="328961" y="3544954"/>
            <a:ext cx="3035919" cy="1977426"/>
          </a:xfrm>
          <a:prstGeom prst="rect">
            <a:avLst/>
          </a:prstGeom>
        </p:spPr>
      </p:pic>
      <p:pic>
        <p:nvPicPr>
          <p:cNvPr id="23" name="Picture 23" descr="Chart, treemap chart&#10;&#10;Description automatically generated">
            <a:extLst>
              <a:ext uri="{FF2B5EF4-FFF2-40B4-BE49-F238E27FC236}">
                <a16:creationId xmlns:a16="http://schemas.microsoft.com/office/drawing/2014/main" id="{F7079FD2-5767-4AE6-8672-9BFE5E751715}"/>
              </a:ext>
            </a:extLst>
          </p:cNvPr>
          <p:cNvPicPr>
            <a:picLocks noChangeAspect="1"/>
          </p:cNvPicPr>
          <p:nvPr/>
        </p:nvPicPr>
        <p:blipFill>
          <a:blip r:embed="rId8"/>
          <a:stretch>
            <a:fillRect/>
          </a:stretch>
        </p:blipFill>
        <p:spPr>
          <a:xfrm>
            <a:off x="621680" y="5225342"/>
            <a:ext cx="2743200" cy="296304"/>
          </a:xfrm>
          <a:prstGeom prst="rect">
            <a:avLst/>
          </a:prstGeom>
        </p:spPr>
      </p:pic>
      <p:pic>
        <p:nvPicPr>
          <p:cNvPr id="24" name="Picture 24" descr="A picture containing road, outdoor, building, house&#10;&#10;Description automatically generated">
            <a:extLst>
              <a:ext uri="{FF2B5EF4-FFF2-40B4-BE49-F238E27FC236}">
                <a16:creationId xmlns:a16="http://schemas.microsoft.com/office/drawing/2014/main" id="{BABDE298-44BE-4C85-980F-AFA66568AEF2}"/>
              </a:ext>
            </a:extLst>
          </p:cNvPr>
          <p:cNvPicPr>
            <a:picLocks noChangeAspect="1"/>
          </p:cNvPicPr>
          <p:nvPr/>
        </p:nvPicPr>
        <p:blipFill>
          <a:blip r:embed="rId9"/>
          <a:stretch>
            <a:fillRect/>
          </a:stretch>
        </p:blipFill>
        <p:spPr>
          <a:xfrm>
            <a:off x="3618571" y="3541889"/>
            <a:ext cx="2743200" cy="2004465"/>
          </a:xfrm>
          <a:prstGeom prst="rect">
            <a:avLst/>
          </a:prstGeom>
        </p:spPr>
      </p:pic>
      <p:pic>
        <p:nvPicPr>
          <p:cNvPr id="25" name="Picture 25" descr="Chart, treemap chart&#10;&#10;Description automatically generated">
            <a:extLst>
              <a:ext uri="{FF2B5EF4-FFF2-40B4-BE49-F238E27FC236}">
                <a16:creationId xmlns:a16="http://schemas.microsoft.com/office/drawing/2014/main" id="{2486536D-DAB1-4FD8-A1F9-8F69A5168BA4}"/>
              </a:ext>
            </a:extLst>
          </p:cNvPr>
          <p:cNvPicPr>
            <a:picLocks noChangeAspect="1"/>
          </p:cNvPicPr>
          <p:nvPr/>
        </p:nvPicPr>
        <p:blipFill>
          <a:blip r:embed="rId10"/>
          <a:stretch>
            <a:fillRect/>
          </a:stretch>
        </p:blipFill>
        <p:spPr>
          <a:xfrm>
            <a:off x="3618571" y="5203540"/>
            <a:ext cx="2743200" cy="339908"/>
          </a:xfrm>
          <a:prstGeom prst="rect">
            <a:avLst/>
          </a:prstGeom>
        </p:spPr>
      </p:pic>
    </p:spTree>
    <p:extLst>
      <p:ext uri="{BB962C8B-B14F-4D97-AF65-F5344CB8AC3E}">
        <p14:creationId xmlns:p14="http://schemas.microsoft.com/office/powerpoint/2010/main" val="28486452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2CDA0-B486-4D2D-8E29-77399446EA3B}"/>
              </a:ext>
            </a:extLst>
          </p:cNvPr>
          <p:cNvSpPr>
            <a:spLocks noGrp="1"/>
          </p:cNvSpPr>
          <p:nvPr>
            <p:ph type="title"/>
          </p:nvPr>
        </p:nvSpPr>
        <p:spPr/>
        <p:txBody>
          <a:bodyPr>
            <a:normAutofit fontScale="90000"/>
          </a:bodyPr>
          <a:lstStyle/>
          <a:p>
            <a:r>
              <a:rPr lang="en-US"/>
              <a:t>Survey Results: Driveway Separation</a:t>
            </a:r>
          </a:p>
        </p:txBody>
      </p:sp>
      <p:pic>
        <p:nvPicPr>
          <p:cNvPr id="3" name="Picture 3">
            <a:extLst>
              <a:ext uri="{FF2B5EF4-FFF2-40B4-BE49-F238E27FC236}">
                <a16:creationId xmlns:a16="http://schemas.microsoft.com/office/drawing/2014/main" id="{E17E7034-9F8F-4F2B-AF1B-94B310B4DBA9}"/>
              </a:ext>
            </a:extLst>
          </p:cNvPr>
          <p:cNvPicPr>
            <a:picLocks noChangeAspect="1"/>
          </p:cNvPicPr>
          <p:nvPr/>
        </p:nvPicPr>
        <p:blipFill>
          <a:blip r:embed="rId2"/>
          <a:stretch>
            <a:fillRect/>
          </a:stretch>
        </p:blipFill>
        <p:spPr>
          <a:xfrm>
            <a:off x="328961" y="1372989"/>
            <a:ext cx="3070767" cy="1979351"/>
          </a:xfrm>
          <a:prstGeom prst="rect">
            <a:avLst/>
          </a:prstGeom>
        </p:spPr>
      </p:pic>
      <p:pic>
        <p:nvPicPr>
          <p:cNvPr id="4" name="Picture 4" descr="Chart, bubble chart&#10;&#10;Description automatically generated">
            <a:extLst>
              <a:ext uri="{FF2B5EF4-FFF2-40B4-BE49-F238E27FC236}">
                <a16:creationId xmlns:a16="http://schemas.microsoft.com/office/drawing/2014/main" id="{B436F588-A9EC-4061-A8A5-97C1C0110087}"/>
              </a:ext>
            </a:extLst>
          </p:cNvPr>
          <p:cNvPicPr>
            <a:picLocks noChangeAspect="1"/>
          </p:cNvPicPr>
          <p:nvPr/>
        </p:nvPicPr>
        <p:blipFill>
          <a:blip r:embed="rId3"/>
          <a:stretch>
            <a:fillRect/>
          </a:stretch>
        </p:blipFill>
        <p:spPr>
          <a:xfrm>
            <a:off x="7434378" y="1431421"/>
            <a:ext cx="1509597" cy="1960060"/>
          </a:xfrm>
          <a:prstGeom prst="rect">
            <a:avLst/>
          </a:prstGeom>
        </p:spPr>
      </p:pic>
      <p:pic>
        <p:nvPicPr>
          <p:cNvPr id="5" name="Picture 5" descr="A picture containing text&#10;&#10;Description automatically generated">
            <a:extLst>
              <a:ext uri="{FF2B5EF4-FFF2-40B4-BE49-F238E27FC236}">
                <a16:creationId xmlns:a16="http://schemas.microsoft.com/office/drawing/2014/main" id="{CDCB6174-F6C2-4F97-880D-00B0ABFFA901}"/>
              </a:ext>
            </a:extLst>
          </p:cNvPr>
          <p:cNvPicPr>
            <a:picLocks noChangeAspect="1"/>
          </p:cNvPicPr>
          <p:nvPr/>
        </p:nvPicPr>
        <p:blipFill>
          <a:blip r:embed="rId4"/>
          <a:stretch>
            <a:fillRect/>
          </a:stretch>
        </p:blipFill>
        <p:spPr>
          <a:xfrm>
            <a:off x="328961" y="1375484"/>
            <a:ext cx="2743200" cy="343496"/>
          </a:xfrm>
          <a:prstGeom prst="rect">
            <a:avLst/>
          </a:prstGeom>
        </p:spPr>
      </p:pic>
      <p:pic>
        <p:nvPicPr>
          <p:cNvPr id="6" name="Picture 6" descr="A picture containing outdoor, tree, house, building&#10;&#10;Description automatically generated">
            <a:extLst>
              <a:ext uri="{FF2B5EF4-FFF2-40B4-BE49-F238E27FC236}">
                <a16:creationId xmlns:a16="http://schemas.microsoft.com/office/drawing/2014/main" id="{33DE63A5-CD94-408C-9FCB-EBBF9EB89D28}"/>
              </a:ext>
            </a:extLst>
          </p:cNvPr>
          <p:cNvPicPr>
            <a:picLocks noChangeAspect="1"/>
          </p:cNvPicPr>
          <p:nvPr/>
        </p:nvPicPr>
        <p:blipFill>
          <a:blip r:embed="rId5"/>
          <a:stretch>
            <a:fillRect/>
          </a:stretch>
        </p:blipFill>
        <p:spPr>
          <a:xfrm>
            <a:off x="3618571" y="1375926"/>
            <a:ext cx="3314700" cy="1973477"/>
          </a:xfrm>
          <a:prstGeom prst="rect">
            <a:avLst/>
          </a:prstGeom>
        </p:spPr>
      </p:pic>
      <p:pic>
        <p:nvPicPr>
          <p:cNvPr id="7" name="Picture 8">
            <a:extLst>
              <a:ext uri="{FF2B5EF4-FFF2-40B4-BE49-F238E27FC236}">
                <a16:creationId xmlns:a16="http://schemas.microsoft.com/office/drawing/2014/main" id="{C1A5FC9C-0D67-4C47-A7A0-9D1521E8C54F}"/>
              </a:ext>
            </a:extLst>
          </p:cNvPr>
          <p:cNvPicPr>
            <a:picLocks noChangeAspect="1"/>
          </p:cNvPicPr>
          <p:nvPr/>
        </p:nvPicPr>
        <p:blipFill>
          <a:blip r:embed="rId6"/>
          <a:stretch>
            <a:fillRect/>
          </a:stretch>
        </p:blipFill>
        <p:spPr>
          <a:xfrm>
            <a:off x="4001895" y="1374212"/>
            <a:ext cx="2931376" cy="311194"/>
          </a:xfrm>
          <a:prstGeom prst="rect">
            <a:avLst/>
          </a:prstGeom>
        </p:spPr>
      </p:pic>
      <p:pic>
        <p:nvPicPr>
          <p:cNvPr id="9" name="Picture 9" descr="A picture containing outdoor, grass, sky, building&#10;&#10;Description automatically generated">
            <a:extLst>
              <a:ext uri="{FF2B5EF4-FFF2-40B4-BE49-F238E27FC236}">
                <a16:creationId xmlns:a16="http://schemas.microsoft.com/office/drawing/2014/main" id="{29382953-93CA-49D2-AEE5-FCBB00E50C81}"/>
              </a:ext>
            </a:extLst>
          </p:cNvPr>
          <p:cNvPicPr>
            <a:picLocks noChangeAspect="1"/>
          </p:cNvPicPr>
          <p:nvPr/>
        </p:nvPicPr>
        <p:blipFill>
          <a:blip r:embed="rId7"/>
          <a:stretch>
            <a:fillRect/>
          </a:stretch>
        </p:blipFill>
        <p:spPr>
          <a:xfrm>
            <a:off x="328961" y="3484841"/>
            <a:ext cx="3934986" cy="1993110"/>
          </a:xfrm>
          <a:prstGeom prst="rect">
            <a:avLst/>
          </a:prstGeom>
        </p:spPr>
      </p:pic>
      <p:pic>
        <p:nvPicPr>
          <p:cNvPr id="10" name="Picture 10" descr="Text&#10;&#10;Description automatically generated">
            <a:extLst>
              <a:ext uri="{FF2B5EF4-FFF2-40B4-BE49-F238E27FC236}">
                <a16:creationId xmlns:a16="http://schemas.microsoft.com/office/drawing/2014/main" id="{B608116C-D8E3-483B-84D1-18029BB3CD48}"/>
              </a:ext>
            </a:extLst>
          </p:cNvPr>
          <p:cNvPicPr>
            <a:picLocks noChangeAspect="1"/>
          </p:cNvPicPr>
          <p:nvPr/>
        </p:nvPicPr>
        <p:blipFill>
          <a:blip r:embed="rId8"/>
          <a:stretch>
            <a:fillRect/>
          </a:stretch>
        </p:blipFill>
        <p:spPr>
          <a:xfrm>
            <a:off x="1241968" y="3482706"/>
            <a:ext cx="3021980" cy="324699"/>
          </a:xfrm>
          <a:prstGeom prst="rect">
            <a:avLst/>
          </a:prstGeom>
        </p:spPr>
      </p:pic>
      <p:pic>
        <p:nvPicPr>
          <p:cNvPr id="11" name="Picture 11" descr="A picture containing outdoor, sky, grass, road&#10;&#10;Description automatically generated">
            <a:extLst>
              <a:ext uri="{FF2B5EF4-FFF2-40B4-BE49-F238E27FC236}">
                <a16:creationId xmlns:a16="http://schemas.microsoft.com/office/drawing/2014/main" id="{DBD8F52B-E1F2-4322-8C0B-DCFF8334817F}"/>
              </a:ext>
            </a:extLst>
          </p:cNvPr>
          <p:cNvPicPr>
            <a:picLocks noChangeAspect="1"/>
          </p:cNvPicPr>
          <p:nvPr/>
        </p:nvPicPr>
        <p:blipFill>
          <a:blip r:embed="rId9"/>
          <a:stretch>
            <a:fillRect/>
          </a:stretch>
        </p:blipFill>
        <p:spPr>
          <a:xfrm>
            <a:off x="5075199" y="3492830"/>
            <a:ext cx="3795596" cy="1991073"/>
          </a:xfrm>
          <a:prstGeom prst="rect">
            <a:avLst/>
          </a:prstGeom>
        </p:spPr>
      </p:pic>
      <p:pic>
        <p:nvPicPr>
          <p:cNvPr id="12" name="Picture 12" descr="A picture containing text&#10;&#10;Description automatically generated">
            <a:extLst>
              <a:ext uri="{FF2B5EF4-FFF2-40B4-BE49-F238E27FC236}">
                <a16:creationId xmlns:a16="http://schemas.microsoft.com/office/drawing/2014/main" id="{BBB2A271-4730-4A76-B344-B52E0562441B}"/>
              </a:ext>
            </a:extLst>
          </p:cNvPr>
          <p:cNvPicPr>
            <a:picLocks noChangeAspect="1"/>
          </p:cNvPicPr>
          <p:nvPr/>
        </p:nvPicPr>
        <p:blipFill>
          <a:blip r:embed="rId10"/>
          <a:stretch>
            <a:fillRect/>
          </a:stretch>
        </p:blipFill>
        <p:spPr>
          <a:xfrm>
            <a:off x="6127595" y="3484887"/>
            <a:ext cx="2743200" cy="306396"/>
          </a:xfrm>
          <a:prstGeom prst="rect">
            <a:avLst/>
          </a:prstGeom>
        </p:spPr>
      </p:pic>
    </p:spTree>
    <p:extLst>
      <p:ext uri="{BB962C8B-B14F-4D97-AF65-F5344CB8AC3E}">
        <p14:creationId xmlns:p14="http://schemas.microsoft.com/office/powerpoint/2010/main" val="41798855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2CDA0-B486-4D2D-8E29-77399446EA3B}"/>
              </a:ext>
            </a:extLst>
          </p:cNvPr>
          <p:cNvSpPr>
            <a:spLocks noGrp="1"/>
          </p:cNvSpPr>
          <p:nvPr>
            <p:ph type="title"/>
          </p:nvPr>
        </p:nvSpPr>
        <p:spPr/>
        <p:txBody>
          <a:bodyPr>
            <a:normAutofit/>
          </a:bodyPr>
          <a:lstStyle/>
          <a:p>
            <a:r>
              <a:rPr lang="en-US"/>
              <a:t>Survey Results: Alley Access</a:t>
            </a:r>
          </a:p>
        </p:txBody>
      </p:sp>
      <p:pic>
        <p:nvPicPr>
          <p:cNvPr id="4" name="Picture 4" descr="Chart, bubble chart&#10;&#10;Description automatically generated">
            <a:extLst>
              <a:ext uri="{FF2B5EF4-FFF2-40B4-BE49-F238E27FC236}">
                <a16:creationId xmlns:a16="http://schemas.microsoft.com/office/drawing/2014/main" id="{B436F588-A9EC-4061-A8A5-97C1C0110087}"/>
              </a:ext>
            </a:extLst>
          </p:cNvPr>
          <p:cNvPicPr>
            <a:picLocks noChangeAspect="1"/>
          </p:cNvPicPr>
          <p:nvPr/>
        </p:nvPicPr>
        <p:blipFill>
          <a:blip r:embed="rId2"/>
          <a:stretch>
            <a:fillRect/>
          </a:stretch>
        </p:blipFill>
        <p:spPr>
          <a:xfrm>
            <a:off x="6904695" y="2260793"/>
            <a:ext cx="1509597" cy="1960060"/>
          </a:xfrm>
          <a:prstGeom prst="rect">
            <a:avLst/>
          </a:prstGeom>
        </p:spPr>
      </p:pic>
      <p:pic>
        <p:nvPicPr>
          <p:cNvPr id="8" name="Picture 12" descr="A picture containing text, building, outdoor, house&#10;&#10;Description automatically generated">
            <a:extLst>
              <a:ext uri="{FF2B5EF4-FFF2-40B4-BE49-F238E27FC236}">
                <a16:creationId xmlns:a16="http://schemas.microsoft.com/office/drawing/2014/main" id="{1A2608C6-FA9A-497B-BD34-F380B477F586}"/>
              </a:ext>
            </a:extLst>
          </p:cNvPr>
          <p:cNvPicPr>
            <a:picLocks noChangeAspect="1"/>
          </p:cNvPicPr>
          <p:nvPr/>
        </p:nvPicPr>
        <p:blipFill>
          <a:blip r:embed="rId3"/>
          <a:stretch>
            <a:fillRect/>
          </a:stretch>
        </p:blipFill>
        <p:spPr>
          <a:xfrm>
            <a:off x="1228028" y="1908080"/>
            <a:ext cx="4088315" cy="3013962"/>
          </a:xfrm>
          <a:prstGeom prst="rect">
            <a:avLst/>
          </a:prstGeom>
        </p:spPr>
      </p:pic>
      <p:pic>
        <p:nvPicPr>
          <p:cNvPr id="13" name="Picture 13">
            <a:extLst>
              <a:ext uri="{FF2B5EF4-FFF2-40B4-BE49-F238E27FC236}">
                <a16:creationId xmlns:a16="http://schemas.microsoft.com/office/drawing/2014/main" id="{83A76C3A-4AF5-4680-824B-4C1C9B2C88CB}"/>
              </a:ext>
            </a:extLst>
          </p:cNvPr>
          <p:cNvPicPr>
            <a:picLocks noChangeAspect="1"/>
          </p:cNvPicPr>
          <p:nvPr/>
        </p:nvPicPr>
        <p:blipFill>
          <a:blip r:embed="rId4"/>
          <a:stretch>
            <a:fillRect/>
          </a:stretch>
        </p:blipFill>
        <p:spPr>
          <a:xfrm>
            <a:off x="1388327" y="4440334"/>
            <a:ext cx="3767718" cy="444539"/>
          </a:xfrm>
          <a:prstGeom prst="rect">
            <a:avLst/>
          </a:prstGeom>
        </p:spPr>
      </p:pic>
    </p:spTree>
    <p:extLst>
      <p:ext uri="{BB962C8B-B14F-4D97-AF65-F5344CB8AC3E}">
        <p14:creationId xmlns:p14="http://schemas.microsoft.com/office/powerpoint/2010/main" val="14254972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2CDA0-B486-4D2D-8E29-77399446EA3B}"/>
              </a:ext>
            </a:extLst>
          </p:cNvPr>
          <p:cNvSpPr>
            <a:spLocks noGrp="1"/>
          </p:cNvSpPr>
          <p:nvPr>
            <p:ph type="title"/>
          </p:nvPr>
        </p:nvSpPr>
        <p:spPr>
          <a:xfrm>
            <a:off x="457200" y="152201"/>
            <a:ext cx="8229600" cy="952500"/>
          </a:xfrm>
        </p:spPr>
        <p:txBody>
          <a:bodyPr vert="horz" lIns="91440" tIns="45720" rIns="91440" bIns="45720" rtlCol="0" anchor="ctr">
            <a:noAutofit/>
          </a:bodyPr>
          <a:lstStyle/>
          <a:p>
            <a:r>
              <a:rPr lang="en-US" sz="3600"/>
              <a:t>Survey Results: </a:t>
            </a:r>
            <a:br>
              <a:rPr lang="en-US" sz="3600"/>
            </a:br>
            <a:r>
              <a:rPr lang="en-US" sz="3600"/>
              <a:t>Lot Features and Amenities Priority</a:t>
            </a:r>
          </a:p>
        </p:txBody>
      </p:sp>
      <p:graphicFrame>
        <p:nvGraphicFramePr>
          <p:cNvPr id="17" name="Table 17">
            <a:extLst>
              <a:ext uri="{FF2B5EF4-FFF2-40B4-BE49-F238E27FC236}">
                <a16:creationId xmlns:a16="http://schemas.microsoft.com/office/drawing/2014/main" id="{DF8FF8C6-0F30-4284-8D7E-8EE6CA6012F5}"/>
              </a:ext>
            </a:extLst>
          </p:cNvPr>
          <p:cNvGraphicFramePr>
            <a:graphicFrameLocks noGrp="1"/>
          </p:cNvGraphicFramePr>
          <p:nvPr>
            <p:ph idx="1"/>
            <p:extLst>
              <p:ext uri="{D42A27DB-BD31-4B8C-83A1-F6EECF244321}">
                <p14:modId xmlns:p14="http://schemas.microsoft.com/office/powerpoint/2010/main" val="3395807726"/>
              </p:ext>
            </p:extLst>
          </p:nvPr>
        </p:nvGraphicFramePr>
        <p:xfrm>
          <a:off x="457200" y="1333500"/>
          <a:ext cx="8229600" cy="418211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767384947"/>
                    </a:ext>
                  </a:extLst>
                </a:gridCol>
                <a:gridCol w="4114800">
                  <a:extLst>
                    <a:ext uri="{9D8B030D-6E8A-4147-A177-3AD203B41FA5}">
                      <a16:colId xmlns:a16="http://schemas.microsoft.com/office/drawing/2014/main" val="2872247903"/>
                    </a:ext>
                  </a:extLst>
                </a:gridCol>
              </a:tblGrid>
              <a:tr h="482050">
                <a:tc>
                  <a:txBody>
                    <a:bodyPr/>
                    <a:lstStyle/>
                    <a:p>
                      <a:r>
                        <a:rPr lang="en-US"/>
                        <a:t>Feature or Amenity</a:t>
                      </a:r>
                    </a:p>
                  </a:txBody>
                  <a:tcPr/>
                </a:tc>
                <a:tc>
                  <a:txBody>
                    <a:bodyPr/>
                    <a:lstStyle/>
                    <a:p>
                      <a:r>
                        <a:rPr lang="en-US"/>
                        <a:t>Average Rank (lower is higher priority)</a:t>
                      </a:r>
                    </a:p>
                  </a:txBody>
                  <a:tcPr/>
                </a:tc>
                <a:extLst>
                  <a:ext uri="{0D108BD9-81ED-4DB2-BD59-A6C34878D82A}">
                    <a16:rowId xmlns:a16="http://schemas.microsoft.com/office/drawing/2014/main" val="788896531"/>
                  </a:ext>
                </a:extLst>
              </a:tr>
              <a:tr h="482050">
                <a:tc>
                  <a:txBody>
                    <a:bodyPr/>
                    <a:lstStyle/>
                    <a:p>
                      <a:r>
                        <a:rPr lang="en-US"/>
                        <a:t>1. Garage</a:t>
                      </a:r>
                    </a:p>
                  </a:txBody>
                  <a:tcPr anchor="ctr"/>
                </a:tc>
                <a:tc>
                  <a:txBody>
                    <a:bodyPr/>
                    <a:lstStyle/>
                    <a:p>
                      <a:r>
                        <a:rPr lang="en-US"/>
                        <a:t>2.88</a:t>
                      </a:r>
                    </a:p>
                  </a:txBody>
                  <a:tcPr anchor="ctr"/>
                </a:tc>
                <a:extLst>
                  <a:ext uri="{0D108BD9-81ED-4DB2-BD59-A6C34878D82A}">
                    <a16:rowId xmlns:a16="http://schemas.microsoft.com/office/drawing/2014/main" val="4128693225"/>
                  </a:ext>
                </a:extLst>
              </a:tr>
              <a:tr h="482050">
                <a:tc>
                  <a:txBody>
                    <a:bodyPr/>
                    <a:lstStyle/>
                    <a:p>
                      <a:r>
                        <a:rPr lang="en-US"/>
                        <a:t>2. Ample space between houses</a:t>
                      </a:r>
                    </a:p>
                  </a:txBody>
                  <a:tcPr anchor="ctr"/>
                </a:tc>
                <a:tc>
                  <a:txBody>
                    <a:bodyPr/>
                    <a:lstStyle/>
                    <a:p>
                      <a:r>
                        <a:rPr lang="en-US"/>
                        <a:t>3.40</a:t>
                      </a:r>
                    </a:p>
                  </a:txBody>
                  <a:tcPr anchor="ctr"/>
                </a:tc>
                <a:extLst>
                  <a:ext uri="{0D108BD9-81ED-4DB2-BD59-A6C34878D82A}">
                    <a16:rowId xmlns:a16="http://schemas.microsoft.com/office/drawing/2014/main" val="122340470"/>
                  </a:ext>
                </a:extLst>
              </a:tr>
              <a:tr h="482050">
                <a:tc>
                  <a:txBody>
                    <a:bodyPr/>
                    <a:lstStyle/>
                    <a:p>
                      <a:r>
                        <a:rPr lang="en-US"/>
                        <a:t>3. Houses detached rather than attached</a:t>
                      </a:r>
                    </a:p>
                  </a:txBody>
                  <a:tcPr anchor="ctr"/>
                </a:tc>
                <a:tc>
                  <a:txBody>
                    <a:bodyPr/>
                    <a:lstStyle/>
                    <a:p>
                      <a:r>
                        <a:rPr lang="en-US"/>
                        <a:t>3.47</a:t>
                      </a:r>
                    </a:p>
                  </a:txBody>
                  <a:tcPr anchor="ctr"/>
                </a:tc>
                <a:extLst>
                  <a:ext uri="{0D108BD9-81ED-4DB2-BD59-A6C34878D82A}">
                    <a16:rowId xmlns:a16="http://schemas.microsoft.com/office/drawing/2014/main" val="3053233522"/>
                  </a:ext>
                </a:extLst>
              </a:tr>
              <a:tr h="482050">
                <a:tc>
                  <a:txBody>
                    <a:bodyPr/>
                    <a:lstStyle/>
                    <a:p>
                      <a:r>
                        <a:rPr lang="en-US"/>
                        <a:t>4. Large back yard</a:t>
                      </a:r>
                    </a:p>
                  </a:txBody>
                  <a:tcPr anchor="ctr"/>
                </a:tc>
                <a:tc>
                  <a:txBody>
                    <a:bodyPr/>
                    <a:lstStyle/>
                    <a:p>
                      <a:r>
                        <a:rPr lang="en-US"/>
                        <a:t>3.78</a:t>
                      </a:r>
                    </a:p>
                  </a:txBody>
                  <a:tcPr anchor="ctr"/>
                </a:tc>
                <a:extLst>
                  <a:ext uri="{0D108BD9-81ED-4DB2-BD59-A6C34878D82A}">
                    <a16:rowId xmlns:a16="http://schemas.microsoft.com/office/drawing/2014/main" val="2967747355"/>
                  </a:ext>
                </a:extLst>
              </a:tr>
              <a:tr h="482050">
                <a:tc>
                  <a:txBody>
                    <a:bodyPr/>
                    <a:lstStyle/>
                    <a:p>
                      <a:r>
                        <a:rPr lang="en-US"/>
                        <a:t>5. Room for 2nd car in driveway</a:t>
                      </a:r>
                    </a:p>
                  </a:txBody>
                  <a:tcPr anchor="ctr"/>
                </a:tc>
                <a:tc>
                  <a:txBody>
                    <a:bodyPr/>
                    <a:lstStyle/>
                    <a:p>
                      <a:r>
                        <a:rPr lang="en-US"/>
                        <a:t>3.82</a:t>
                      </a:r>
                    </a:p>
                  </a:txBody>
                  <a:tcPr anchor="ctr"/>
                </a:tc>
                <a:extLst>
                  <a:ext uri="{0D108BD9-81ED-4DB2-BD59-A6C34878D82A}">
                    <a16:rowId xmlns:a16="http://schemas.microsoft.com/office/drawing/2014/main" val="481683354"/>
                  </a:ext>
                </a:extLst>
              </a:tr>
              <a:tr h="807760">
                <a:tc>
                  <a:txBody>
                    <a:bodyPr/>
                    <a:lstStyle/>
                    <a:p>
                      <a:r>
                        <a:rPr lang="en-US"/>
                        <a:t>6. Ample guest and visitor parking in   driveway</a:t>
                      </a:r>
                    </a:p>
                  </a:txBody>
                  <a:tcPr anchor="ctr"/>
                </a:tc>
                <a:tc>
                  <a:txBody>
                    <a:bodyPr/>
                    <a:lstStyle/>
                    <a:p>
                      <a:r>
                        <a:rPr lang="en-US"/>
                        <a:t>4.94</a:t>
                      </a:r>
                    </a:p>
                  </a:txBody>
                  <a:tcPr anchor="ctr"/>
                </a:tc>
                <a:extLst>
                  <a:ext uri="{0D108BD9-81ED-4DB2-BD59-A6C34878D82A}">
                    <a16:rowId xmlns:a16="http://schemas.microsoft.com/office/drawing/2014/main" val="2805806742"/>
                  </a:ext>
                </a:extLst>
              </a:tr>
              <a:tr h="482050">
                <a:tc>
                  <a:txBody>
                    <a:bodyPr/>
                    <a:lstStyle/>
                    <a:p>
                      <a:r>
                        <a:rPr lang="en-US"/>
                        <a:t>7. Large front yard</a:t>
                      </a:r>
                    </a:p>
                  </a:txBody>
                  <a:tcPr anchor="ctr"/>
                </a:tc>
                <a:tc>
                  <a:txBody>
                    <a:bodyPr/>
                    <a:lstStyle/>
                    <a:p>
                      <a:r>
                        <a:rPr lang="en-US"/>
                        <a:t>5.71</a:t>
                      </a:r>
                    </a:p>
                  </a:txBody>
                  <a:tcPr anchor="ctr"/>
                </a:tc>
                <a:extLst>
                  <a:ext uri="{0D108BD9-81ED-4DB2-BD59-A6C34878D82A}">
                    <a16:rowId xmlns:a16="http://schemas.microsoft.com/office/drawing/2014/main" val="3813783395"/>
                  </a:ext>
                </a:extLst>
              </a:tr>
            </a:tbl>
          </a:graphicData>
        </a:graphic>
      </p:graphicFrame>
    </p:spTree>
    <p:extLst>
      <p:ext uri="{BB962C8B-B14F-4D97-AF65-F5344CB8AC3E}">
        <p14:creationId xmlns:p14="http://schemas.microsoft.com/office/powerpoint/2010/main" val="33733184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2CDA0-B486-4D2D-8E29-77399446EA3B}"/>
              </a:ext>
            </a:extLst>
          </p:cNvPr>
          <p:cNvSpPr>
            <a:spLocks noGrp="1"/>
          </p:cNvSpPr>
          <p:nvPr>
            <p:ph type="title"/>
          </p:nvPr>
        </p:nvSpPr>
        <p:spPr/>
        <p:txBody>
          <a:bodyPr vert="horz" lIns="91440" tIns="45720" rIns="91440" bIns="45720" rtlCol="0" anchor="ctr">
            <a:noAutofit/>
          </a:bodyPr>
          <a:lstStyle/>
          <a:p>
            <a:r>
              <a:rPr lang="en-US" sz="3600"/>
              <a:t>Survey Results: </a:t>
            </a:r>
            <a:br>
              <a:rPr lang="en-US" sz="3600"/>
            </a:br>
            <a:r>
              <a:rPr lang="en-US" sz="3600"/>
              <a:t>Shared Parking Trade-offs</a:t>
            </a:r>
            <a:endParaRPr lang="en-US" sz="4000">
              <a:cs typeface="Calibri"/>
            </a:endParaRPr>
          </a:p>
        </p:txBody>
      </p:sp>
      <p:sp>
        <p:nvSpPr>
          <p:cNvPr id="3" name="Content Placeholder 2">
            <a:extLst>
              <a:ext uri="{FF2B5EF4-FFF2-40B4-BE49-F238E27FC236}">
                <a16:creationId xmlns:a16="http://schemas.microsoft.com/office/drawing/2014/main" id="{45BCD0DD-09A2-4C8C-A528-44FF2F546B04}"/>
              </a:ext>
            </a:extLst>
          </p:cNvPr>
          <p:cNvSpPr>
            <a:spLocks noGrp="1"/>
          </p:cNvSpPr>
          <p:nvPr>
            <p:ph idx="1"/>
          </p:nvPr>
        </p:nvSpPr>
        <p:spPr/>
        <p:txBody>
          <a:bodyPr vert="horz" lIns="91440" tIns="45720" rIns="91440" bIns="45720" rtlCol="0" anchor="t">
            <a:normAutofit/>
          </a:bodyPr>
          <a:lstStyle/>
          <a:p>
            <a:r>
              <a:rPr lang="en-US">
                <a:latin typeface="Arial"/>
                <a:cs typeface="Arial"/>
              </a:rPr>
              <a:t>Reduce lot size?</a:t>
            </a:r>
            <a:endParaRPr lang="en-US"/>
          </a:p>
          <a:p>
            <a:pPr marL="0" indent="0">
              <a:buNone/>
            </a:pPr>
            <a:endParaRPr lang="en-US"/>
          </a:p>
          <a:p>
            <a:pPr marL="0" indent="0">
              <a:buNone/>
            </a:pPr>
            <a:endParaRPr lang="en-US"/>
          </a:p>
          <a:p>
            <a:r>
              <a:rPr lang="en-US">
                <a:latin typeface="Arial"/>
                <a:cs typeface="Arial"/>
              </a:rPr>
              <a:t>Reduce open space?</a:t>
            </a:r>
            <a:endParaRPr lang="en-US"/>
          </a:p>
          <a:p>
            <a:pPr marL="0" indent="0">
              <a:buNone/>
            </a:pPr>
            <a:endParaRPr lang="en-US"/>
          </a:p>
        </p:txBody>
      </p:sp>
      <p:pic>
        <p:nvPicPr>
          <p:cNvPr id="4" name="Picture 4" descr="Graphical user interface, text, chat or text message&#10;&#10;Description automatically generated">
            <a:extLst>
              <a:ext uri="{FF2B5EF4-FFF2-40B4-BE49-F238E27FC236}">
                <a16:creationId xmlns:a16="http://schemas.microsoft.com/office/drawing/2014/main" id="{E9FC8418-441A-4061-A313-C90FD03C479B}"/>
              </a:ext>
            </a:extLst>
          </p:cNvPr>
          <p:cNvPicPr>
            <a:picLocks noChangeAspect="1"/>
          </p:cNvPicPr>
          <p:nvPr/>
        </p:nvPicPr>
        <p:blipFill>
          <a:blip r:embed="rId2"/>
          <a:stretch>
            <a:fillRect/>
          </a:stretch>
        </p:blipFill>
        <p:spPr>
          <a:xfrm>
            <a:off x="6339468" y="1750160"/>
            <a:ext cx="2514600" cy="2409825"/>
          </a:xfrm>
          <a:prstGeom prst="rect">
            <a:avLst/>
          </a:prstGeom>
        </p:spPr>
      </p:pic>
      <p:pic>
        <p:nvPicPr>
          <p:cNvPr id="5" name="Picture 5">
            <a:extLst>
              <a:ext uri="{FF2B5EF4-FFF2-40B4-BE49-F238E27FC236}">
                <a16:creationId xmlns:a16="http://schemas.microsoft.com/office/drawing/2014/main" id="{CD25FF82-8E3E-44C9-A820-CC95FBCF30C8}"/>
              </a:ext>
            </a:extLst>
          </p:cNvPr>
          <p:cNvPicPr>
            <a:picLocks noChangeAspect="1"/>
          </p:cNvPicPr>
          <p:nvPr/>
        </p:nvPicPr>
        <p:blipFill>
          <a:blip r:embed="rId3"/>
          <a:stretch>
            <a:fillRect/>
          </a:stretch>
        </p:blipFill>
        <p:spPr>
          <a:xfrm>
            <a:off x="858644" y="2076709"/>
            <a:ext cx="4652846" cy="780994"/>
          </a:xfrm>
          <a:prstGeom prst="rect">
            <a:avLst/>
          </a:prstGeom>
        </p:spPr>
      </p:pic>
      <p:pic>
        <p:nvPicPr>
          <p:cNvPr id="6" name="Picture 6" descr="A picture containing chart&#10;&#10;Description automatically generated">
            <a:extLst>
              <a:ext uri="{FF2B5EF4-FFF2-40B4-BE49-F238E27FC236}">
                <a16:creationId xmlns:a16="http://schemas.microsoft.com/office/drawing/2014/main" id="{DADB8FEB-656C-448A-A8CB-A495296C24B2}"/>
              </a:ext>
            </a:extLst>
          </p:cNvPr>
          <p:cNvPicPr>
            <a:picLocks noChangeAspect="1"/>
          </p:cNvPicPr>
          <p:nvPr/>
        </p:nvPicPr>
        <p:blipFill>
          <a:blip r:embed="rId4"/>
          <a:stretch>
            <a:fillRect/>
          </a:stretch>
        </p:blipFill>
        <p:spPr>
          <a:xfrm>
            <a:off x="858644" y="3844344"/>
            <a:ext cx="4652846" cy="807147"/>
          </a:xfrm>
          <a:prstGeom prst="rect">
            <a:avLst/>
          </a:prstGeom>
        </p:spPr>
      </p:pic>
    </p:spTree>
    <p:extLst>
      <p:ext uri="{BB962C8B-B14F-4D97-AF65-F5344CB8AC3E}">
        <p14:creationId xmlns:p14="http://schemas.microsoft.com/office/powerpoint/2010/main" val="31149206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ACC04-0AE7-4EF6-AB0A-565B7B3190FF}"/>
              </a:ext>
            </a:extLst>
          </p:cNvPr>
          <p:cNvSpPr>
            <a:spLocks noGrp="1"/>
          </p:cNvSpPr>
          <p:nvPr>
            <p:ph type="title"/>
          </p:nvPr>
        </p:nvSpPr>
        <p:spPr/>
        <p:txBody>
          <a:bodyPr/>
          <a:lstStyle/>
          <a:p>
            <a:r>
              <a:rPr lang="en-US"/>
              <a:t>Frog Pond West Master Plan</a:t>
            </a:r>
          </a:p>
        </p:txBody>
      </p:sp>
      <p:pic>
        <p:nvPicPr>
          <p:cNvPr id="4" name="Content Placeholder 3"/>
          <p:cNvPicPr>
            <a:picLocks noGrp="1" noChangeAspect="1"/>
          </p:cNvPicPr>
          <p:nvPr>
            <p:ph idx="1"/>
          </p:nvPr>
        </p:nvPicPr>
        <p:blipFill>
          <a:blip r:embed="rId3"/>
          <a:stretch>
            <a:fillRect/>
          </a:stretch>
        </p:blipFill>
        <p:spPr>
          <a:xfrm>
            <a:off x="457200" y="1470660"/>
            <a:ext cx="5996681" cy="3771900"/>
          </a:xfrm>
          <a:prstGeom prst="rect">
            <a:avLst/>
          </a:prstGeom>
        </p:spPr>
      </p:pic>
    </p:spTree>
    <p:extLst>
      <p:ext uri="{BB962C8B-B14F-4D97-AF65-F5344CB8AC3E}">
        <p14:creationId xmlns:p14="http://schemas.microsoft.com/office/powerpoint/2010/main" val="25311843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6C7A6-4340-4DE4-8B8A-0ABE87934F8D}"/>
              </a:ext>
            </a:extLst>
          </p:cNvPr>
          <p:cNvSpPr>
            <a:spLocks noGrp="1"/>
          </p:cNvSpPr>
          <p:nvPr>
            <p:ph type="title"/>
          </p:nvPr>
        </p:nvSpPr>
        <p:spPr/>
        <p:txBody>
          <a:bodyPr vert="horz" lIns="91440" tIns="45720" rIns="91440" bIns="45720" rtlCol="0" anchor="ctr">
            <a:noAutofit/>
          </a:bodyPr>
          <a:lstStyle/>
          <a:p>
            <a:r>
              <a:rPr lang="en-US" sz="3600" b="1"/>
              <a:t>Middle Housing </a:t>
            </a:r>
            <a:r>
              <a:rPr lang="en-US" sz="3600" u="sng"/>
              <a:t>Requirement </a:t>
            </a:r>
            <a:r>
              <a:rPr lang="en-US" sz="3600"/>
              <a:t>Concept</a:t>
            </a:r>
            <a:endParaRPr lang="en-US" sz="3600" b="1">
              <a:cs typeface="Calibri"/>
            </a:endParaRPr>
          </a:p>
        </p:txBody>
      </p:sp>
      <p:sp>
        <p:nvSpPr>
          <p:cNvPr id="11" name="Text Placeholder 3">
            <a:extLst>
              <a:ext uri="{FF2B5EF4-FFF2-40B4-BE49-F238E27FC236}">
                <a16:creationId xmlns:a16="http://schemas.microsoft.com/office/drawing/2014/main" id="{6C2ECA0E-D20A-44A6-AF14-E468E9BF50FA}"/>
              </a:ext>
            </a:extLst>
          </p:cNvPr>
          <p:cNvSpPr txBox="1">
            <a:spLocks/>
          </p:cNvSpPr>
          <p:nvPr/>
        </p:nvSpPr>
        <p:spPr>
          <a:xfrm>
            <a:off x="-1447145" y="1020788"/>
            <a:ext cx="8858250" cy="1150880"/>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1400">
              <a:cs typeface="Calibri"/>
            </a:endParaRPr>
          </a:p>
          <a:p>
            <a:pPr marL="0" indent="0">
              <a:buNone/>
            </a:pPr>
            <a:endParaRPr lang="en-US" sz="1400">
              <a:cs typeface="Calibri"/>
            </a:endParaRPr>
          </a:p>
        </p:txBody>
      </p:sp>
      <p:graphicFrame>
        <p:nvGraphicFramePr>
          <p:cNvPr id="3" name="Table 3">
            <a:extLst>
              <a:ext uri="{FF2B5EF4-FFF2-40B4-BE49-F238E27FC236}">
                <a16:creationId xmlns:a16="http://schemas.microsoft.com/office/drawing/2014/main" id="{6EC817AF-5CCD-424D-8323-3E2AEAE5F2C5}"/>
              </a:ext>
            </a:extLst>
          </p:cNvPr>
          <p:cNvGraphicFramePr>
            <a:graphicFrameLocks noGrp="1"/>
          </p:cNvGraphicFramePr>
          <p:nvPr>
            <p:extLst>
              <p:ext uri="{D42A27DB-BD31-4B8C-83A1-F6EECF244321}">
                <p14:modId xmlns:p14="http://schemas.microsoft.com/office/powerpoint/2010/main" val="1043586539"/>
              </p:ext>
            </p:extLst>
          </p:nvPr>
        </p:nvGraphicFramePr>
        <p:xfrm>
          <a:off x="9915012" y="2963232"/>
          <a:ext cx="8053488" cy="3185700"/>
        </p:xfrm>
        <a:graphic>
          <a:graphicData uri="http://schemas.openxmlformats.org/drawingml/2006/table">
            <a:tbl>
              <a:tblPr firstRow="1" bandRow="1">
                <a:tableStyleId>{5C22544A-7EE6-4342-B048-85BDC9FD1C3A}</a:tableStyleId>
              </a:tblPr>
              <a:tblGrid>
                <a:gridCol w="2013372">
                  <a:extLst>
                    <a:ext uri="{9D8B030D-6E8A-4147-A177-3AD203B41FA5}">
                      <a16:colId xmlns:a16="http://schemas.microsoft.com/office/drawing/2014/main" val="69565656"/>
                    </a:ext>
                  </a:extLst>
                </a:gridCol>
                <a:gridCol w="2013372">
                  <a:extLst>
                    <a:ext uri="{9D8B030D-6E8A-4147-A177-3AD203B41FA5}">
                      <a16:colId xmlns:a16="http://schemas.microsoft.com/office/drawing/2014/main" val="3516322932"/>
                    </a:ext>
                  </a:extLst>
                </a:gridCol>
                <a:gridCol w="2013372">
                  <a:extLst>
                    <a:ext uri="{9D8B030D-6E8A-4147-A177-3AD203B41FA5}">
                      <a16:colId xmlns:a16="http://schemas.microsoft.com/office/drawing/2014/main" val="2335794300"/>
                    </a:ext>
                  </a:extLst>
                </a:gridCol>
                <a:gridCol w="2013372">
                  <a:extLst>
                    <a:ext uri="{9D8B030D-6E8A-4147-A177-3AD203B41FA5}">
                      <a16:colId xmlns:a16="http://schemas.microsoft.com/office/drawing/2014/main" val="4022991505"/>
                    </a:ext>
                  </a:extLst>
                </a:gridCol>
              </a:tblGrid>
              <a:tr h="834359">
                <a:tc>
                  <a:txBody>
                    <a:bodyPr/>
                    <a:lstStyle/>
                    <a:p>
                      <a:r>
                        <a:rPr lang="en-US"/>
                        <a:t>Subarea Type</a:t>
                      </a:r>
                    </a:p>
                  </a:txBody>
                  <a:tcPr/>
                </a:tc>
                <a:tc>
                  <a:txBody>
                    <a:bodyPr/>
                    <a:lstStyle/>
                    <a:p>
                      <a:r>
                        <a:rPr lang="en-US"/>
                        <a:t>Existing</a:t>
                      </a:r>
                    </a:p>
                    <a:p>
                      <a:pPr lvl="0">
                        <a:buNone/>
                      </a:pPr>
                      <a:r>
                        <a:rPr lang="en-US"/>
                        <a:t>% Req./# of  Units</a:t>
                      </a:r>
                    </a:p>
                  </a:txBody>
                  <a:tcPr/>
                </a:tc>
                <a:tc>
                  <a:txBody>
                    <a:bodyPr/>
                    <a:lstStyle/>
                    <a:p>
                      <a:r>
                        <a:rPr lang="en-US"/>
                        <a:t>Example Concept-Low </a:t>
                      </a:r>
                    </a:p>
                    <a:p>
                      <a:pPr lvl="0">
                        <a:buNone/>
                      </a:pPr>
                      <a:r>
                        <a:rPr lang="en-US"/>
                        <a:t>% Req./# of Units</a:t>
                      </a:r>
                    </a:p>
                  </a:txBody>
                  <a:tcPr/>
                </a:tc>
                <a:tc>
                  <a:txBody>
                    <a:bodyPr/>
                    <a:lstStyle/>
                    <a:p>
                      <a:r>
                        <a:rPr lang="en-US"/>
                        <a:t>Example Concept-Med.-High </a:t>
                      </a:r>
                    </a:p>
                    <a:p>
                      <a:pPr lvl="0">
                        <a:buNone/>
                      </a:pPr>
                      <a:r>
                        <a:rPr lang="en-US"/>
                        <a:t>% Req./# of Units</a:t>
                      </a:r>
                    </a:p>
                  </a:txBody>
                  <a:tcPr/>
                </a:tc>
                <a:extLst>
                  <a:ext uri="{0D108BD9-81ED-4DB2-BD59-A6C34878D82A}">
                    <a16:rowId xmlns:a16="http://schemas.microsoft.com/office/drawing/2014/main" val="2147832318"/>
                  </a:ext>
                </a:extLst>
              </a:tr>
              <a:tr h="543740">
                <a:tc>
                  <a:txBody>
                    <a:bodyPr/>
                    <a:lstStyle/>
                    <a:p>
                      <a:r>
                        <a:rPr lang="en-US"/>
                        <a:t>R-10</a:t>
                      </a:r>
                    </a:p>
                  </a:txBody>
                  <a:tcPr/>
                </a:tc>
                <a:tc>
                  <a:txBody>
                    <a:bodyPr/>
                    <a:lstStyle/>
                    <a:p>
                      <a:r>
                        <a:rPr lang="en-US"/>
                        <a:t>0%/0 units</a:t>
                      </a:r>
                    </a:p>
                  </a:txBody>
                  <a:tcPr/>
                </a:tc>
                <a:tc>
                  <a:txBody>
                    <a:bodyPr/>
                    <a:lstStyle/>
                    <a:p>
                      <a:r>
                        <a:rPr lang="en-US"/>
                        <a:t>5%/2 units</a:t>
                      </a:r>
                    </a:p>
                  </a:txBody>
                  <a:tcPr/>
                </a:tc>
                <a:tc>
                  <a:txBody>
                    <a:bodyPr/>
                    <a:lstStyle/>
                    <a:p>
                      <a:r>
                        <a:rPr lang="en-US"/>
                        <a:t>10%/7 units</a:t>
                      </a:r>
                    </a:p>
                  </a:txBody>
                  <a:tcPr/>
                </a:tc>
                <a:extLst>
                  <a:ext uri="{0D108BD9-81ED-4DB2-BD59-A6C34878D82A}">
                    <a16:rowId xmlns:a16="http://schemas.microsoft.com/office/drawing/2014/main" val="3120726445"/>
                  </a:ext>
                </a:extLst>
              </a:tr>
              <a:tr h="543740">
                <a:tc>
                  <a:txBody>
                    <a:bodyPr/>
                    <a:lstStyle/>
                    <a:p>
                      <a:r>
                        <a:rPr lang="en-US"/>
                        <a:t>R-7</a:t>
                      </a:r>
                    </a:p>
                  </a:txBody>
                  <a:tcPr/>
                </a:tc>
                <a:tc>
                  <a:txBody>
                    <a:bodyPr/>
                    <a:lstStyle/>
                    <a:p>
                      <a:pPr lvl="0">
                        <a:buNone/>
                      </a:pPr>
                      <a:r>
                        <a:rPr lang="en-US" sz="1800" b="0" i="0" u="none" strike="noStrike" noProof="0">
                          <a:latin typeface="Calibri"/>
                        </a:rPr>
                        <a:t>0%/0 units</a:t>
                      </a:r>
                      <a:endParaRPr lang="en-US"/>
                    </a:p>
                  </a:txBody>
                  <a:tcPr/>
                </a:tc>
                <a:tc>
                  <a:txBody>
                    <a:bodyPr/>
                    <a:lstStyle/>
                    <a:p>
                      <a:r>
                        <a:rPr lang="en-US"/>
                        <a:t>10%/13 units</a:t>
                      </a:r>
                    </a:p>
                  </a:txBody>
                  <a:tcPr/>
                </a:tc>
                <a:tc>
                  <a:txBody>
                    <a:bodyPr/>
                    <a:lstStyle/>
                    <a:p>
                      <a:r>
                        <a:rPr lang="en-US"/>
                        <a:t>20%/28 units</a:t>
                      </a:r>
                    </a:p>
                  </a:txBody>
                  <a:tcPr/>
                </a:tc>
                <a:extLst>
                  <a:ext uri="{0D108BD9-81ED-4DB2-BD59-A6C34878D82A}">
                    <a16:rowId xmlns:a16="http://schemas.microsoft.com/office/drawing/2014/main" val="3178773926"/>
                  </a:ext>
                </a:extLst>
              </a:tr>
              <a:tr h="581239">
                <a:tc>
                  <a:txBody>
                    <a:bodyPr/>
                    <a:lstStyle/>
                    <a:p>
                      <a:r>
                        <a:rPr lang="en-US"/>
                        <a:t>R-5</a:t>
                      </a:r>
                    </a:p>
                  </a:txBody>
                  <a:tcPr/>
                </a:tc>
                <a:tc>
                  <a:txBody>
                    <a:bodyPr/>
                    <a:lstStyle/>
                    <a:p>
                      <a:r>
                        <a:rPr lang="en-US"/>
                        <a:t>10% if 10+ acres/4 units</a:t>
                      </a:r>
                    </a:p>
                  </a:txBody>
                  <a:tcPr/>
                </a:tc>
                <a:tc>
                  <a:txBody>
                    <a:bodyPr/>
                    <a:lstStyle/>
                    <a:p>
                      <a:r>
                        <a:rPr lang="en-US"/>
                        <a:t>20%/7 units</a:t>
                      </a:r>
                    </a:p>
                  </a:txBody>
                  <a:tcPr/>
                </a:tc>
                <a:tc>
                  <a:txBody>
                    <a:bodyPr/>
                    <a:lstStyle/>
                    <a:p>
                      <a:r>
                        <a:rPr lang="en-US"/>
                        <a:t>30%/11 units</a:t>
                      </a:r>
                    </a:p>
                  </a:txBody>
                  <a:tcPr/>
                </a:tc>
                <a:extLst>
                  <a:ext uri="{0D108BD9-81ED-4DB2-BD59-A6C34878D82A}">
                    <a16:rowId xmlns:a16="http://schemas.microsoft.com/office/drawing/2014/main" val="1324392394"/>
                  </a:ext>
                </a:extLst>
              </a:tr>
              <a:tr h="543740">
                <a:tc>
                  <a:txBody>
                    <a:bodyPr/>
                    <a:lstStyle/>
                    <a:p>
                      <a:r>
                        <a:rPr lang="en-US"/>
                        <a:t>Total </a:t>
                      </a:r>
                    </a:p>
                  </a:txBody>
                  <a:tcPr/>
                </a:tc>
                <a:tc>
                  <a:txBody>
                    <a:bodyPr/>
                    <a:lstStyle/>
                    <a:p>
                      <a:r>
                        <a:rPr lang="en-US" b="1"/>
                        <a:t>4 added units</a:t>
                      </a:r>
                    </a:p>
                  </a:txBody>
                  <a:tcPr/>
                </a:tc>
                <a:tc>
                  <a:txBody>
                    <a:bodyPr/>
                    <a:lstStyle/>
                    <a:p>
                      <a:r>
                        <a:rPr lang="en-US" b="1"/>
                        <a:t>22 added units</a:t>
                      </a:r>
                    </a:p>
                  </a:txBody>
                  <a:tcPr/>
                </a:tc>
                <a:tc>
                  <a:txBody>
                    <a:bodyPr/>
                    <a:lstStyle/>
                    <a:p>
                      <a:r>
                        <a:rPr lang="en-US" b="1"/>
                        <a:t>46 added units</a:t>
                      </a:r>
                    </a:p>
                  </a:txBody>
                  <a:tcPr/>
                </a:tc>
                <a:extLst>
                  <a:ext uri="{0D108BD9-81ED-4DB2-BD59-A6C34878D82A}">
                    <a16:rowId xmlns:a16="http://schemas.microsoft.com/office/drawing/2014/main" val="4097855225"/>
                  </a:ext>
                </a:extLst>
              </a:tr>
            </a:tbl>
          </a:graphicData>
        </a:graphic>
      </p:graphicFrame>
      <p:cxnSp>
        <p:nvCxnSpPr>
          <p:cNvPr id="4" name="Straight Arrow Connector 3">
            <a:extLst>
              <a:ext uri="{FF2B5EF4-FFF2-40B4-BE49-F238E27FC236}">
                <a16:creationId xmlns:a16="http://schemas.microsoft.com/office/drawing/2014/main" id="{B88A4F0F-4B52-4968-918F-1C7799E5611B}"/>
              </a:ext>
            </a:extLst>
          </p:cNvPr>
          <p:cNvCxnSpPr/>
          <p:nvPr/>
        </p:nvCxnSpPr>
        <p:spPr>
          <a:xfrm>
            <a:off x="980678" y="3276076"/>
            <a:ext cx="7126477" cy="4941"/>
          </a:xfrm>
          <a:prstGeom prst="straightConnector1">
            <a:avLst/>
          </a:prstGeom>
          <a:ln w="57150">
            <a:solidFill>
              <a:srgbClr val="92D050"/>
            </a:solidFill>
            <a:headEnd type="triangle"/>
            <a:tailEnd type="triangle"/>
          </a:ln>
        </p:spPr>
        <p:style>
          <a:lnRef idx="3">
            <a:schemeClr val="accent3"/>
          </a:lnRef>
          <a:fillRef idx="0">
            <a:schemeClr val="accent3"/>
          </a:fillRef>
          <a:effectRef idx="2">
            <a:schemeClr val="accent3"/>
          </a:effectRef>
          <a:fontRef idx="minor">
            <a:schemeClr val="tx1"/>
          </a:fontRef>
        </p:style>
      </p:cxnSp>
      <p:sp>
        <p:nvSpPr>
          <p:cNvPr id="5" name="TextBox 4">
            <a:extLst>
              <a:ext uri="{FF2B5EF4-FFF2-40B4-BE49-F238E27FC236}">
                <a16:creationId xmlns:a16="http://schemas.microsoft.com/office/drawing/2014/main" id="{C59EDB0C-05C1-466E-8DB8-FC43929DFBEE}"/>
              </a:ext>
            </a:extLst>
          </p:cNvPr>
          <p:cNvSpPr txBox="1"/>
          <p:nvPr/>
        </p:nvSpPr>
        <p:spPr>
          <a:xfrm>
            <a:off x="804522" y="1963365"/>
            <a:ext cx="154122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u="sng">
                <a:solidFill>
                  <a:schemeClr val="bg1"/>
                </a:solidFill>
              </a:rPr>
              <a:t>Existing</a:t>
            </a:r>
          </a:p>
          <a:p>
            <a:r>
              <a:rPr lang="en-US">
                <a:solidFill>
                  <a:schemeClr val="bg1"/>
                </a:solidFill>
                <a:cs typeface="Calibri"/>
              </a:rPr>
              <a:t>Likely</a:t>
            </a:r>
          </a:p>
          <a:p>
            <a:r>
              <a:rPr lang="en-US">
                <a:solidFill>
                  <a:schemeClr val="bg1"/>
                </a:solidFill>
                <a:cs typeface="Calibri"/>
              </a:rPr>
              <a:t>4 additional units</a:t>
            </a:r>
            <a:endParaRPr lang="en-US">
              <a:solidFill>
                <a:schemeClr val="bg1"/>
              </a:solidFill>
            </a:endParaRPr>
          </a:p>
        </p:txBody>
      </p:sp>
      <p:sp>
        <p:nvSpPr>
          <p:cNvPr id="7" name="TextBox 6">
            <a:extLst>
              <a:ext uri="{FF2B5EF4-FFF2-40B4-BE49-F238E27FC236}">
                <a16:creationId xmlns:a16="http://schemas.microsoft.com/office/drawing/2014/main" id="{271D17C2-8408-4C1C-BAC4-86173EA95AD0}"/>
              </a:ext>
            </a:extLst>
          </p:cNvPr>
          <p:cNvSpPr txBox="1"/>
          <p:nvPr/>
        </p:nvSpPr>
        <p:spPr>
          <a:xfrm>
            <a:off x="7532870" y="1963364"/>
            <a:ext cx="154122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solidFill>
                  <a:schemeClr val="bg1"/>
                </a:solidFill>
              </a:rPr>
              <a:t>Match Allowed</a:t>
            </a:r>
          </a:p>
          <a:p>
            <a:r>
              <a:rPr lang="en-US">
                <a:solidFill>
                  <a:schemeClr val="bg1"/>
                </a:solidFill>
                <a:cs typeface="Calibri"/>
              </a:rPr>
              <a:t>About 138 units</a:t>
            </a:r>
          </a:p>
        </p:txBody>
      </p:sp>
      <p:sp>
        <p:nvSpPr>
          <p:cNvPr id="6" name="Isosceles Triangle 5">
            <a:extLst>
              <a:ext uri="{FF2B5EF4-FFF2-40B4-BE49-F238E27FC236}">
                <a16:creationId xmlns:a16="http://schemas.microsoft.com/office/drawing/2014/main" id="{3BA40AA7-1139-44C1-BFD9-DF1828878D3B}"/>
              </a:ext>
            </a:extLst>
          </p:cNvPr>
          <p:cNvSpPr/>
          <p:nvPr/>
        </p:nvSpPr>
        <p:spPr>
          <a:xfrm rot="10800000">
            <a:off x="3311081" y="2972168"/>
            <a:ext cx="156750" cy="235785"/>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21EC26-356E-4798-A460-B4B33FE49E0B}"/>
              </a:ext>
            </a:extLst>
          </p:cNvPr>
          <p:cNvSpPr txBox="1"/>
          <p:nvPr/>
        </p:nvSpPr>
        <p:spPr>
          <a:xfrm>
            <a:off x="2966978" y="2043494"/>
            <a:ext cx="84574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u="sng">
                <a:solidFill>
                  <a:schemeClr val="bg1"/>
                </a:solidFill>
              </a:rPr>
              <a:t>10%</a:t>
            </a:r>
            <a:endParaRPr lang="en-US"/>
          </a:p>
          <a:p>
            <a:pPr algn="ctr"/>
            <a:r>
              <a:rPr lang="en-US">
                <a:solidFill>
                  <a:schemeClr val="bg1"/>
                </a:solidFill>
                <a:cs typeface="Calibri"/>
              </a:rPr>
              <a:t>35-55 </a:t>
            </a:r>
          </a:p>
          <a:p>
            <a:pPr algn="ctr"/>
            <a:r>
              <a:rPr lang="en-US">
                <a:solidFill>
                  <a:schemeClr val="bg1"/>
                </a:solidFill>
                <a:cs typeface="Calibri"/>
              </a:rPr>
              <a:t>units</a:t>
            </a:r>
          </a:p>
        </p:txBody>
      </p:sp>
      <p:sp>
        <p:nvSpPr>
          <p:cNvPr id="12" name="Isosceles Triangle 11">
            <a:extLst>
              <a:ext uri="{FF2B5EF4-FFF2-40B4-BE49-F238E27FC236}">
                <a16:creationId xmlns:a16="http://schemas.microsoft.com/office/drawing/2014/main" id="{983C1890-B1BC-4BE0-91E5-AF1790420654}"/>
              </a:ext>
            </a:extLst>
          </p:cNvPr>
          <p:cNvSpPr/>
          <p:nvPr/>
        </p:nvSpPr>
        <p:spPr>
          <a:xfrm rot="10800000">
            <a:off x="4468019" y="2972167"/>
            <a:ext cx="156750" cy="235785"/>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09EFAC4-0510-48B1-B76C-11056EDF64AD}"/>
              </a:ext>
            </a:extLst>
          </p:cNvPr>
          <p:cNvSpPr txBox="1"/>
          <p:nvPr/>
        </p:nvSpPr>
        <p:spPr>
          <a:xfrm>
            <a:off x="4144825" y="2043493"/>
            <a:ext cx="84574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u="sng">
                <a:solidFill>
                  <a:schemeClr val="bg1"/>
                </a:solidFill>
              </a:rPr>
              <a:t>15%</a:t>
            </a:r>
            <a:endParaRPr lang="en-US">
              <a:solidFill>
                <a:schemeClr val="bg1"/>
              </a:solidFill>
            </a:endParaRPr>
          </a:p>
          <a:p>
            <a:pPr algn="ctr"/>
            <a:r>
              <a:rPr lang="en-US">
                <a:solidFill>
                  <a:schemeClr val="bg1"/>
                </a:solidFill>
                <a:cs typeface="Calibri"/>
              </a:rPr>
              <a:t>65-85 </a:t>
            </a:r>
          </a:p>
          <a:p>
            <a:pPr algn="ctr"/>
            <a:r>
              <a:rPr lang="en-US">
                <a:solidFill>
                  <a:schemeClr val="bg1"/>
                </a:solidFill>
                <a:cs typeface="Calibri"/>
              </a:rPr>
              <a:t>units</a:t>
            </a:r>
          </a:p>
        </p:txBody>
      </p:sp>
      <p:sp>
        <p:nvSpPr>
          <p:cNvPr id="8" name="TextBox 7">
            <a:extLst>
              <a:ext uri="{FF2B5EF4-FFF2-40B4-BE49-F238E27FC236}">
                <a16:creationId xmlns:a16="http://schemas.microsoft.com/office/drawing/2014/main" id="{258BF822-20AF-4F69-B115-71BA0625328D}"/>
              </a:ext>
            </a:extLst>
          </p:cNvPr>
          <p:cNvSpPr txBox="1"/>
          <p:nvPr/>
        </p:nvSpPr>
        <p:spPr>
          <a:xfrm>
            <a:off x="3263126" y="1583472"/>
            <a:ext cx="136323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bg1"/>
                </a:solidFill>
              </a:rPr>
              <a:t>Options</a:t>
            </a:r>
            <a:endParaRPr lang="en-US"/>
          </a:p>
        </p:txBody>
      </p:sp>
    </p:spTree>
    <p:extLst>
      <p:ext uri="{BB962C8B-B14F-4D97-AF65-F5344CB8AC3E}">
        <p14:creationId xmlns:p14="http://schemas.microsoft.com/office/powerpoint/2010/main" val="12314819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580" y="2368551"/>
            <a:ext cx="5813954" cy="1135063"/>
          </a:xfrm>
        </p:spPr>
        <p:txBody>
          <a:bodyPr>
            <a:normAutofit fontScale="90000"/>
          </a:bodyPr>
          <a:lstStyle/>
          <a:p>
            <a:r>
              <a:rPr lang="en-US" cap="none"/>
              <a:t>Additional Questions or Discussion?</a:t>
            </a:r>
          </a:p>
        </p:txBody>
      </p:sp>
    </p:spTree>
    <p:extLst>
      <p:ext uri="{BB962C8B-B14F-4D97-AF65-F5344CB8AC3E}">
        <p14:creationId xmlns:p14="http://schemas.microsoft.com/office/powerpoint/2010/main" val="32972459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01A02-87E5-4E85-A66B-DAB2CAFF2C84}"/>
              </a:ext>
            </a:extLst>
          </p:cNvPr>
          <p:cNvSpPr>
            <a:spLocks noGrp="1"/>
          </p:cNvSpPr>
          <p:nvPr>
            <p:ph type="title"/>
          </p:nvPr>
        </p:nvSpPr>
        <p:spPr/>
        <p:txBody>
          <a:bodyPr/>
          <a:lstStyle/>
          <a:p>
            <a:r>
              <a:rPr lang="en-US"/>
              <a:t>Desired Project Outcomes</a:t>
            </a:r>
          </a:p>
        </p:txBody>
      </p:sp>
      <p:sp>
        <p:nvSpPr>
          <p:cNvPr id="3" name="Content Placeholder 2">
            <a:extLst>
              <a:ext uri="{FF2B5EF4-FFF2-40B4-BE49-F238E27FC236}">
                <a16:creationId xmlns:a16="http://schemas.microsoft.com/office/drawing/2014/main" id="{56492897-830C-47FF-87B2-68BEAD26A684}"/>
              </a:ext>
            </a:extLst>
          </p:cNvPr>
          <p:cNvSpPr>
            <a:spLocks noGrp="1"/>
          </p:cNvSpPr>
          <p:nvPr>
            <p:ph idx="1"/>
          </p:nvPr>
        </p:nvSpPr>
        <p:spPr/>
        <p:txBody>
          <a:bodyPr>
            <a:normAutofit fontScale="92500" lnSpcReduction="10000"/>
          </a:bodyPr>
          <a:lstStyle/>
          <a:p>
            <a:pPr lvl="0">
              <a:spcBef>
                <a:spcPts val="1200"/>
              </a:spcBef>
            </a:pPr>
            <a:r>
              <a:rPr lang="en-US" sz="3000"/>
              <a:t>Thoughtful, inclusive built environment</a:t>
            </a:r>
          </a:p>
          <a:p>
            <a:pPr lvl="0">
              <a:spcBef>
                <a:spcPts val="1200"/>
              </a:spcBef>
            </a:pPr>
            <a:r>
              <a:rPr lang="en-US" sz="3000"/>
              <a:t>House Bill 2001 compliance </a:t>
            </a:r>
          </a:p>
          <a:p>
            <a:pPr lvl="0">
              <a:spcBef>
                <a:spcPts val="1200"/>
              </a:spcBef>
            </a:pPr>
            <a:r>
              <a:rPr lang="en-US" sz="3000"/>
              <a:t>Meet housing needs </a:t>
            </a:r>
          </a:p>
          <a:p>
            <a:pPr lvl="0">
              <a:spcBef>
                <a:spcPts val="1200"/>
              </a:spcBef>
            </a:pPr>
            <a:r>
              <a:rPr lang="en-US" sz="3000"/>
              <a:t>Impactful public outreach</a:t>
            </a:r>
          </a:p>
          <a:p>
            <a:pPr>
              <a:spcBef>
                <a:spcPts val="1200"/>
              </a:spcBef>
            </a:pPr>
            <a:r>
              <a:rPr lang="en-US" sz="3000"/>
              <a:t>Infrastructure to support middle housing</a:t>
            </a:r>
          </a:p>
          <a:p>
            <a:pPr lvl="0">
              <a:spcBef>
                <a:spcPts val="1200"/>
              </a:spcBef>
            </a:pPr>
            <a:r>
              <a:rPr lang="en-US" sz="3000"/>
              <a:t>Usable standards</a:t>
            </a:r>
          </a:p>
          <a:p>
            <a:pPr lvl="0">
              <a:spcBef>
                <a:spcPts val="1200"/>
              </a:spcBef>
            </a:pPr>
            <a:r>
              <a:rPr lang="en-US" sz="3000"/>
              <a:t>Minimize parking congestion</a:t>
            </a:r>
          </a:p>
          <a:p>
            <a:pPr lvl="0"/>
            <a:endParaRPr lang="en-US"/>
          </a:p>
          <a:p>
            <a:pPr>
              <a:spcAft>
                <a:spcPts val="1200"/>
              </a:spcAft>
            </a:pPr>
            <a:endParaRPr lang="en-US" sz="2400"/>
          </a:p>
        </p:txBody>
      </p:sp>
    </p:spTree>
    <p:extLst>
      <p:ext uri="{BB962C8B-B14F-4D97-AF65-F5344CB8AC3E}">
        <p14:creationId xmlns:p14="http://schemas.microsoft.com/office/powerpoint/2010/main" val="2611019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C713C0CE-7BBD-44F0-9372-60B5934C2FC3}"/>
              </a:ext>
            </a:extLst>
          </p:cNvPr>
          <p:cNvSpPr/>
          <p:nvPr/>
        </p:nvSpPr>
        <p:spPr>
          <a:xfrm>
            <a:off x="5880682" y="4462486"/>
            <a:ext cx="3263317" cy="1047485"/>
          </a:xfrm>
          <a:prstGeom prst="rect">
            <a:avLst/>
          </a:prstGeom>
          <a:solidFill>
            <a:srgbClr val="002B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a:solidFill>
                <a:schemeClr val="tx1"/>
              </a:solidFill>
              <a:latin typeface="Arial"/>
              <a:cs typeface="Arial"/>
            </a:endParaRPr>
          </a:p>
        </p:txBody>
      </p:sp>
      <p:sp>
        <p:nvSpPr>
          <p:cNvPr id="4" name="Rectangle 3">
            <a:extLst>
              <a:ext uri="{FF2B5EF4-FFF2-40B4-BE49-F238E27FC236}">
                <a16:creationId xmlns:a16="http://schemas.microsoft.com/office/drawing/2014/main" id="{331EB04A-4023-417E-A4FD-DBB46180C198}"/>
              </a:ext>
            </a:extLst>
          </p:cNvPr>
          <p:cNvSpPr/>
          <p:nvPr/>
        </p:nvSpPr>
        <p:spPr>
          <a:xfrm>
            <a:off x="457199" y="1330779"/>
            <a:ext cx="5800987" cy="674913"/>
          </a:xfrm>
          <a:prstGeom prst="rect">
            <a:avLst/>
          </a:prstGeom>
          <a:solidFill>
            <a:srgbClr val="FBE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000" b="1">
                <a:solidFill>
                  <a:schemeClr val="tx1"/>
                </a:solidFill>
                <a:latin typeface="Arial"/>
                <a:cs typeface="Arial"/>
              </a:rPr>
              <a:t>Category 1:</a:t>
            </a:r>
            <a:r>
              <a:rPr lang="en-US" sz="2000">
                <a:solidFill>
                  <a:schemeClr val="tx1"/>
                </a:solidFill>
                <a:latin typeface="Arial"/>
                <a:cs typeface="Arial"/>
              </a:rPr>
              <a:t> </a:t>
            </a:r>
            <a:r>
              <a:rPr lang="en-US" sz="2000" u="sng">
                <a:solidFill>
                  <a:schemeClr val="tx1"/>
                </a:solidFill>
                <a:latin typeface="Arial"/>
                <a:cs typeface="Arial"/>
              </a:rPr>
              <a:t>Direct requirement</a:t>
            </a:r>
            <a:r>
              <a:rPr lang="en-US" sz="2000">
                <a:solidFill>
                  <a:schemeClr val="tx1"/>
                </a:solidFill>
                <a:latin typeface="Arial"/>
                <a:cs typeface="Arial"/>
              </a:rPr>
              <a:t> for state compliance, no significant local flexibility.</a:t>
            </a:r>
          </a:p>
        </p:txBody>
      </p:sp>
      <p:sp>
        <p:nvSpPr>
          <p:cNvPr id="5" name="Rectangle 4">
            <a:extLst>
              <a:ext uri="{FF2B5EF4-FFF2-40B4-BE49-F238E27FC236}">
                <a16:creationId xmlns:a16="http://schemas.microsoft.com/office/drawing/2014/main" id="{7F21309E-4F16-482E-A114-7CFD1E098E37}"/>
              </a:ext>
            </a:extLst>
          </p:cNvPr>
          <p:cNvSpPr/>
          <p:nvPr/>
        </p:nvSpPr>
        <p:spPr>
          <a:xfrm>
            <a:off x="457201" y="2125346"/>
            <a:ext cx="5800987" cy="1314716"/>
          </a:xfrm>
          <a:prstGeom prst="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000" b="1">
                <a:solidFill>
                  <a:schemeClr val="tx1"/>
                </a:solidFill>
                <a:latin typeface="Arial"/>
                <a:cs typeface="Arial"/>
              </a:rPr>
              <a:t>Category 2:</a:t>
            </a:r>
            <a:r>
              <a:rPr lang="en-US" sz="2000">
                <a:solidFill>
                  <a:schemeClr val="tx1"/>
                </a:solidFill>
                <a:latin typeface="Arial"/>
                <a:cs typeface="Arial"/>
              </a:rPr>
              <a:t> </a:t>
            </a:r>
            <a:r>
              <a:rPr lang="en-US" sz="2000" u="sng">
                <a:solidFill>
                  <a:schemeClr val="tx1"/>
                </a:solidFill>
                <a:latin typeface="Arial"/>
                <a:cs typeface="Arial"/>
              </a:rPr>
              <a:t>Indirect requirement</a:t>
            </a:r>
            <a:r>
              <a:rPr lang="en-US" sz="2000">
                <a:solidFill>
                  <a:schemeClr val="tx1"/>
                </a:solidFill>
                <a:latin typeface="Arial"/>
                <a:cs typeface="Arial"/>
              </a:rPr>
              <a:t> for state compliance, no significant local flexibility. Make middle housing development feasible or acknowledge allowance of middle housing.</a:t>
            </a:r>
          </a:p>
        </p:txBody>
      </p:sp>
      <p:sp>
        <p:nvSpPr>
          <p:cNvPr id="6" name="Rectangle 5">
            <a:extLst>
              <a:ext uri="{FF2B5EF4-FFF2-40B4-BE49-F238E27FC236}">
                <a16:creationId xmlns:a16="http://schemas.microsoft.com/office/drawing/2014/main" id="{B16ACB85-A345-4D8C-8F1E-06FA718BE54D}"/>
              </a:ext>
            </a:extLst>
          </p:cNvPr>
          <p:cNvSpPr/>
          <p:nvPr/>
        </p:nvSpPr>
        <p:spPr>
          <a:xfrm>
            <a:off x="457200" y="3559716"/>
            <a:ext cx="5800987" cy="759278"/>
          </a:xfrm>
          <a:prstGeom prst="rect">
            <a:avLst/>
          </a:prstGeom>
          <a:solidFill>
            <a:srgbClr val="E2E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000" b="1">
                <a:solidFill>
                  <a:schemeClr val="tx1"/>
                </a:solidFill>
                <a:latin typeface="Arial"/>
                <a:cs typeface="Arial"/>
              </a:rPr>
              <a:t>Category 3: </a:t>
            </a:r>
            <a:r>
              <a:rPr lang="en-US" sz="2000">
                <a:solidFill>
                  <a:schemeClr val="tx1"/>
                </a:solidFill>
                <a:latin typeface="Arial"/>
                <a:cs typeface="Arial"/>
              </a:rPr>
              <a:t>Requirement of state compliance with </a:t>
            </a:r>
            <a:r>
              <a:rPr lang="en-US" sz="2000" u="sng">
                <a:solidFill>
                  <a:schemeClr val="tx1"/>
                </a:solidFill>
                <a:latin typeface="Arial"/>
                <a:cs typeface="Arial"/>
              </a:rPr>
              <a:t>local flexibility</a:t>
            </a:r>
            <a:r>
              <a:rPr lang="en-US" sz="2000">
                <a:solidFill>
                  <a:schemeClr val="tx1"/>
                </a:solidFill>
                <a:latin typeface="Arial"/>
                <a:cs typeface="Arial"/>
              </a:rPr>
              <a:t>.</a:t>
            </a:r>
          </a:p>
        </p:txBody>
      </p:sp>
      <p:sp>
        <p:nvSpPr>
          <p:cNvPr id="7" name="Rectangle 6">
            <a:extLst>
              <a:ext uri="{FF2B5EF4-FFF2-40B4-BE49-F238E27FC236}">
                <a16:creationId xmlns:a16="http://schemas.microsoft.com/office/drawing/2014/main" id="{094459A3-68DD-4180-AB0F-BE5A34456D5D}"/>
              </a:ext>
            </a:extLst>
          </p:cNvPr>
          <p:cNvSpPr/>
          <p:nvPr/>
        </p:nvSpPr>
        <p:spPr>
          <a:xfrm>
            <a:off x="457199" y="4438649"/>
            <a:ext cx="5800987" cy="1047485"/>
          </a:xfrm>
          <a:prstGeom prst="rect">
            <a:avLst/>
          </a:prstGeom>
          <a:solidFill>
            <a:srgbClr val="D9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Bef>
                <a:spcPts val="1200"/>
              </a:spcBef>
              <a:spcAft>
                <a:spcPts val="600"/>
              </a:spcAft>
              <a:buFont typeface="Arial" panose="020B0604020202020204" pitchFamily="34" charset="0"/>
              <a:buChar char="•"/>
            </a:pPr>
            <a:r>
              <a:rPr lang="en-US" sz="2000" b="1">
                <a:solidFill>
                  <a:schemeClr val="tx1"/>
                </a:solidFill>
                <a:latin typeface="Arial"/>
                <a:cs typeface="Arial"/>
              </a:rPr>
              <a:t>Category 4: </a:t>
            </a:r>
            <a:r>
              <a:rPr lang="en-US" sz="2000">
                <a:solidFill>
                  <a:schemeClr val="tx1"/>
                </a:solidFill>
                <a:latin typeface="Arial"/>
                <a:cs typeface="Arial"/>
              </a:rPr>
              <a:t>Not necessary for compliance or feasibility, but intended to improve the code or provide </a:t>
            </a:r>
            <a:r>
              <a:rPr lang="en-US" sz="2000" u="sng">
                <a:solidFill>
                  <a:schemeClr val="tx1"/>
                </a:solidFill>
                <a:latin typeface="Arial"/>
                <a:cs typeface="Arial"/>
              </a:rPr>
              <a:t>technical updates</a:t>
            </a:r>
            <a:r>
              <a:rPr lang="en-US" sz="2000">
                <a:solidFill>
                  <a:schemeClr val="tx1"/>
                </a:solidFill>
                <a:latin typeface="Arial"/>
                <a:cs typeface="Arial"/>
              </a:rPr>
              <a:t>.</a:t>
            </a:r>
            <a:endParaRPr lang="en-US" sz="2000">
              <a:solidFill>
                <a:schemeClr val="tx1"/>
              </a:solidFill>
            </a:endParaRPr>
          </a:p>
        </p:txBody>
      </p:sp>
      <p:sp>
        <p:nvSpPr>
          <p:cNvPr id="2" name="Title 1">
            <a:extLst>
              <a:ext uri="{FF2B5EF4-FFF2-40B4-BE49-F238E27FC236}">
                <a16:creationId xmlns:a16="http://schemas.microsoft.com/office/drawing/2014/main" id="{DF801A02-87E5-4E85-A66B-DAB2CAFF2C84}"/>
              </a:ext>
            </a:extLst>
          </p:cNvPr>
          <p:cNvSpPr>
            <a:spLocks noGrp="1"/>
          </p:cNvSpPr>
          <p:nvPr>
            <p:ph type="title"/>
          </p:nvPr>
        </p:nvSpPr>
        <p:spPr/>
        <p:txBody>
          <a:bodyPr>
            <a:normAutofit fontScale="90000"/>
          </a:bodyPr>
          <a:lstStyle/>
          <a:p>
            <a:r>
              <a:rPr lang="en-US"/>
              <a:t>Code + Plan Updates: Four Categories</a:t>
            </a:r>
          </a:p>
        </p:txBody>
      </p:sp>
      <p:sp>
        <p:nvSpPr>
          <p:cNvPr id="12" name="Content Placeholder 2">
            <a:extLst>
              <a:ext uri="{FF2B5EF4-FFF2-40B4-BE49-F238E27FC236}">
                <a16:creationId xmlns:a16="http://schemas.microsoft.com/office/drawing/2014/main" id="{3C79B8EB-B9ED-4A3C-B923-4005DBDFCD91}"/>
              </a:ext>
            </a:extLst>
          </p:cNvPr>
          <p:cNvSpPr>
            <a:spLocks noGrp="1"/>
          </p:cNvSpPr>
          <p:nvPr>
            <p:ph idx="1"/>
          </p:nvPr>
        </p:nvSpPr>
        <p:spPr>
          <a:xfrm>
            <a:off x="7197754" y="1531204"/>
            <a:ext cx="1501218" cy="1583826"/>
          </a:xfrm>
        </p:spPr>
        <p:txBody>
          <a:bodyPr anchor="ctr">
            <a:normAutofit/>
          </a:bodyPr>
          <a:lstStyle/>
          <a:p>
            <a:pPr marL="0" lvl="0" indent="0">
              <a:buNone/>
            </a:pPr>
            <a:r>
              <a:rPr lang="en-US" sz="2800"/>
              <a:t>Key Focus</a:t>
            </a:r>
            <a:endParaRPr lang="en-US" sz="2400"/>
          </a:p>
        </p:txBody>
      </p:sp>
      <p:cxnSp>
        <p:nvCxnSpPr>
          <p:cNvPr id="18" name="Straight Arrow Connector 17">
            <a:extLst>
              <a:ext uri="{FF2B5EF4-FFF2-40B4-BE49-F238E27FC236}">
                <a16:creationId xmlns:a16="http://schemas.microsoft.com/office/drawing/2014/main" id="{47C3BE91-3D7C-40A4-BF2E-4CE6E43E34E9}"/>
              </a:ext>
            </a:extLst>
          </p:cNvPr>
          <p:cNvCxnSpPr>
            <a:cxnSpLocks/>
            <a:stCxn id="12" idx="1"/>
            <a:endCxn id="4" idx="3"/>
          </p:cNvCxnSpPr>
          <p:nvPr/>
        </p:nvCxnSpPr>
        <p:spPr>
          <a:xfrm flipH="1" flipV="1">
            <a:off x="6258186" y="1668236"/>
            <a:ext cx="939568" cy="654881"/>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CE16011-BBFC-4C86-B475-395EAEFEBB21}"/>
              </a:ext>
            </a:extLst>
          </p:cNvPr>
          <p:cNvCxnSpPr>
            <a:cxnSpLocks/>
            <a:stCxn id="12" idx="1"/>
            <a:endCxn id="5" idx="3"/>
          </p:cNvCxnSpPr>
          <p:nvPr/>
        </p:nvCxnSpPr>
        <p:spPr>
          <a:xfrm flipH="1">
            <a:off x="6258188" y="2323117"/>
            <a:ext cx="939566" cy="459587"/>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0FF19384-7AAB-466F-939F-399F10EE5721}"/>
              </a:ext>
            </a:extLst>
          </p:cNvPr>
          <p:cNvSpPr txBox="1">
            <a:spLocks/>
          </p:cNvSpPr>
          <p:nvPr/>
        </p:nvSpPr>
        <p:spPr>
          <a:xfrm>
            <a:off x="7063530" y="3440062"/>
            <a:ext cx="2013358" cy="2046072"/>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800"/>
              <a:t>Also in packet:</a:t>
            </a:r>
          </a:p>
          <a:p>
            <a:pPr marL="0" indent="0">
              <a:buFont typeface="Arial" pitchFamily="34" charset="0"/>
              <a:buNone/>
            </a:pPr>
            <a:r>
              <a:rPr lang="en-US" sz="1800"/>
              <a:t>Some minor updates &amp; areas where PC already provided clear direction</a:t>
            </a:r>
            <a:endParaRPr lang="en-US" sz="1600"/>
          </a:p>
        </p:txBody>
      </p:sp>
      <p:cxnSp>
        <p:nvCxnSpPr>
          <p:cNvPr id="23" name="Straight Arrow Connector 22">
            <a:extLst>
              <a:ext uri="{FF2B5EF4-FFF2-40B4-BE49-F238E27FC236}">
                <a16:creationId xmlns:a16="http://schemas.microsoft.com/office/drawing/2014/main" id="{8730F749-14E1-41FD-BF6F-FA3BF5C1F2A7}"/>
              </a:ext>
            </a:extLst>
          </p:cNvPr>
          <p:cNvCxnSpPr>
            <a:cxnSpLocks/>
            <a:stCxn id="22" idx="1"/>
            <a:endCxn id="6" idx="3"/>
          </p:cNvCxnSpPr>
          <p:nvPr/>
        </p:nvCxnSpPr>
        <p:spPr>
          <a:xfrm flipH="1" flipV="1">
            <a:off x="6258187" y="3939355"/>
            <a:ext cx="805343" cy="523743"/>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06F2A8F-8A4C-484A-81D6-23F7D2846629}"/>
              </a:ext>
            </a:extLst>
          </p:cNvPr>
          <p:cNvCxnSpPr>
            <a:cxnSpLocks/>
            <a:stCxn id="22" idx="1"/>
            <a:endCxn id="7" idx="3"/>
          </p:cNvCxnSpPr>
          <p:nvPr/>
        </p:nvCxnSpPr>
        <p:spPr>
          <a:xfrm flipH="1">
            <a:off x="6258186" y="4463098"/>
            <a:ext cx="805344" cy="499294"/>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2363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3B5BB-6409-4C3E-BF2E-97EFADC92075}"/>
              </a:ext>
            </a:extLst>
          </p:cNvPr>
          <p:cNvSpPr>
            <a:spLocks noGrp="1"/>
          </p:cNvSpPr>
          <p:nvPr>
            <p:ph type="title"/>
          </p:nvPr>
        </p:nvSpPr>
        <p:spPr/>
        <p:txBody>
          <a:bodyPr>
            <a:normAutofit/>
          </a:bodyPr>
          <a:lstStyle/>
          <a:p>
            <a:r>
              <a:rPr lang="en-US"/>
              <a:t>Future Work Session(s)</a:t>
            </a:r>
          </a:p>
        </p:txBody>
      </p:sp>
      <p:sp>
        <p:nvSpPr>
          <p:cNvPr id="3" name="Content Placeholder 2">
            <a:extLst>
              <a:ext uri="{FF2B5EF4-FFF2-40B4-BE49-F238E27FC236}">
                <a16:creationId xmlns:a16="http://schemas.microsoft.com/office/drawing/2014/main" id="{499ECBA0-22E1-406C-A363-20BBD509A943}"/>
              </a:ext>
            </a:extLst>
          </p:cNvPr>
          <p:cNvSpPr>
            <a:spLocks noGrp="1"/>
          </p:cNvSpPr>
          <p:nvPr>
            <p:ph idx="1"/>
          </p:nvPr>
        </p:nvSpPr>
        <p:spPr/>
        <p:txBody>
          <a:bodyPr>
            <a:normAutofit/>
          </a:bodyPr>
          <a:lstStyle/>
          <a:p>
            <a:pPr>
              <a:spcBef>
                <a:spcPts val="1200"/>
              </a:spcBef>
            </a:pPr>
            <a:r>
              <a:rPr lang="en-US" sz="2800"/>
              <a:t>Remaining Category 3 and 4 updates</a:t>
            </a:r>
          </a:p>
          <a:p>
            <a:pPr>
              <a:spcBef>
                <a:spcPts val="1200"/>
              </a:spcBef>
            </a:pPr>
            <a:r>
              <a:rPr lang="en-US" sz="2800"/>
              <a:t>Draft siting and design standards </a:t>
            </a:r>
            <a:br>
              <a:rPr lang="en-US" sz="2800"/>
            </a:br>
            <a:r>
              <a:rPr lang="en-US" sz="2800"/>
              <a:t>(special focus on design standards)</a:t>
            </a:r>
          </a:p>
          <a:p>
            <a:pPr>
              <a:spcBef>
                <a:spcPts val="1200"/>
              </a:spcBef>
            </a:pPr>
            <a:r>
              <a:rPr lang="en-US" sz="2800"/>
              <a:t>Frog Pond West Master Plan updates</a:t>
            </a:r>
          </a:p>
          <a:p>
            <a:pPr>
              <a:spcBef>
                <a:spcPts val="1200"/>
              </a:spcBef>
            </a:pPr>
            <a:r>
              <a:rPr lang="en-US" sz="2800"/>
              <a:t>Residential Neighborhood (RN) Zone updates</a:t>
            </a:r>
          </a:p>
        </p:txBody>
      </p:sp>
    </p:spTree>
    <p:extLst>
      <p:ext uri="{BB962C8B-B14F-4D97-AF65-F5344CB8AC3E}">
        <p14:creationId xmlns:p14="http://schemas.microsoft.com/office/powerpoint/2010/main" val="11538134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FED83-0476-4C72-AC5D-92AE57FF4318}"/>
              </a:ext>
            </a:extLst>
          </p:cNvPr>
          <p:cNvSpPr>
            <a:spLocks noGrp="1"/>
          </p:cNvSpPr>
          <p:nvPr>
            <p:ph type="title"/>
          </p:nvPr>
        </p:nvSpPr>
        <p:spPr/>
        <p:txBody>
          <a:bodyPr/>
          <a:lstStyle/>
          <a:p>
            <a:r>
              <a:rPr lang="en-US"/>
              <a:t>Drivers of Category 1 &amp; 2 Updates</a:t>
            </a:r>
          </a:p>
        </p:txBody>
      </p:sp>
      <p:sp>
        <p:nvSpPr>
          <p:cNvPr id="3" name="Content Placeholder 2">
            <a:extLst>
              <a:ext uri="{FF2B5EF4-FFF2-40B4-BE49-F238E27FC236}">
                <a16:creationId xmlns:a16="http://schemas.microsoft.com/office/drawing/2014/main" id="{31F06D48-8CF0-498C-86A8-4B027291C6CA}"/>
              </a:ext>
            </a:extLst>
          </p:cNvPr>
          <p:cNvSpPr>
            <a:spLocks noGrp="1"/>
          </p:cNvSpPr>
          <p:nvPr>
            <p:ph idx="1"/>
          </p:nvPr>
        </p:nvSpPr>
        <p:spPr>
          <a:xfrm>
            <a:off x="457200" y="1333501"/>
            <a:ext cx="8229600" cy="3695699"/>
          </a:xfrm>
        </p:spPr>
        <p:txBody>
          <a:bodyPr>
            <a:normAutofit fontScale="70000" lnSpcReduction="20000"/>
          </a:bodyPr>
          <a:lstStyle/>
          <a:p>
            <a:pPr>
              <a:spcBef>
                <a:spcPts val="1200"/>
              </a:spcBef>
            </a:pPr>
            <a:r>
              <a:rPr lang="en-US" sz="3100"/>
              <a:t>Clearly </a:t>
            </a:r>
            <a:r>
              <a:rPr lang="en-US" sz="3100" b="1">
                <a:solidFill>
                  <a:schemeClr val="accent3"/>
                </a:solidFill>
              </a:rPr>
              <a:t>defining terms </a:t>
            </a:r>
            <a:r>
              <a:rPr lang="en-US" sz="3100"/>
              <a:t>for</a:t>
            </a:r>
            <a:r>
              <a:rPr lang="en-US" sz="3100" b="1">
                <a:solidFill>
                  <a:schemeClr val="accent3"/>
                </a:solidFill>
              </a:rPr>
              <a:t> </a:t>
            </a:r>
            <a:r>
              <a:rPr lang="en-US" sz="3100"/>
              <a:t>middle housing</a:t>
            </a:r>
          </a:p>
          <a:p>
            <a:pPr>
              <a:spcBef>
                <a:spcPts val="1200"/>
              </a:spcBef>
            </a:pPr>
            <a:r>
              <a:rPr lang="en-US" sz="3100"/>
              <a:t>Establishing middle housing as an </a:t>
            </a:r>
            <a:r>
              <a:rPr lang="en-US" sz="3100" b="1">
                <a:solidFill>
                  <a:schemeClr val="accent3"/>
                </a:solidFill>
              </a:rPr>
              <a:t>allowed use </a:t>
            </a:r>
            <a:r>
              <a:rPr lang="en-US" sz="3100"/>
              <a:t>in all residential zones</a:t>
            </a:r>
          </a:p>
          <a:p>
            <a:pPr>
              <a:spcBef>
                <a:spcPts val="1200"/>
              </a:spcBef>
            </a:pPr>
            <a:r>
              <a:rPr lang="en-US" sz="3100"/>
              <a:t>Updating the </a:t>
            </a:r>
            <a:r>
              <a:rPr lang="en-US" sz="3100" b="1">
                <a:solidFill>
                  <a:schemeClr val="accent3"/>
                </a:solidFill>
              </a:rPr>
              <a:t>review process </a:t>
            </a:r>
            <a:r>
              <a:rPr lang="en-US" sz="3100"/>
              <a:t>for middle housing</a:t>
            </a:r>
          </a:p>
          <a:p>
            <a:pPr>
              <a:spcBef>
                <a:spcPts val="1200"/>
              </a:spcBef>
            </a:pPr>
            <a:r>
              <a:rPr lang="en-US" sz="3100"/>
              <a:t>Incorporating </a:t>
            </a:r>
            <a:r>
              <a:rPr lang="en-US" sz="3100" b="1">
                <a:solidFill>
                  <a:schemeClr val="accent3"/>
                </a:solidFill>
              </a:rPr>
              <a:t>density exemptions </a:t>
            </a:r>
            <a:r>
              <a:rPr lang="en-US" sz="3100"/>
              <a:t>for middle housing</a:t>
            </a:r>
          </a:p>
          <a:p>
            <a:pPr>
              <a:spcBef>
                <a:spcPts val="1200"/>
              </a:spcBef>
            </a:pPr>
            <a:r>
              <a:rPr lang="en-US" sz="3100"/>
              <a:t>Updating siting and design standards based on </a:t>
            </a:r>
            <a:r>
              <a:rPr lang="en-US" sz="3100" b="1">
                <a:solidFill>
                  <a:schemeClr val="accent3"/>
                </a:solidFill>
              </a:rPr>
              <a:t>limits set by the State</a:t>
            </a:r>
            <a:endParaRPr lang="en-US" sz="3100"/>
          </a:p>
          <a:p>
            <a:pPr>
              <a:spcBef>
                <a:spcPts val="1200"/>
              </a:spcBef>
            </a:pPr>
            <a:r>
              <a:rPr lang="en-US" sz="3100"/>
              <a:t>Establishing status of </a:t>
            </a:r>
            <a:r>
              <a:rPr lang="en-US" sz="3100" b="1">
                <a:solidFill>
                  <a:schemeClr val="accent3"/>
                </a:solidFill>
              </a:rPr>
              <a:t>previous planned development approvals</a:t>
            </a:r>
          </a:p>
          <a:p>
            <a:pPr>
              <a:spcBef>
                <a:spcPts val="1200"/>
              </a:spcBef>
            </a:pPr>
            <a:r>
              <a:rPr lang="en-US" sz="3100"/>
              <a:t>Referencing recent </a:t>
            </a:r>
            <a:r>
              <a:rPr lang="en-US" sz="3100" b="1">
                <a:solidFill>
                  <a:schemeClr val="accent3"/>
                </a:solidFill>
              </a:rPr>
              <a:t>housing policy updates</a:t>
            </a:r>
            <a:endParaRPr lang="en-US" sz="3100"/>
          </a:p>
          <a:p>
            <a:pPr>
              <a:spcBef>
                <a:spcPts val="1200"/>
              </a:spcBef>
            </a:pPr>
            <a:endParaRPr lang="en-US" sz="3100"/>
          </a:p>
        </p:txBody>
      </p:sp>
    </p:spTree>
    <p:extLst>
      <p:ext uri="{BB962C8B-B14F-4D97-AF65-F5344CB8AC3E}">
        <p14:creationId xmlns:p14="http://schemas.microsoft.com/office/powerpoint/2010/main" val="25846362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3A1BC-6704-44AA-8A4A-1110CA4C4EE3}"/>
              </a:ext>
            </a:extLst>
          </p:cNvPr>
          <p:cNvSpPr>
            <a:spLocks noGrp="1"/>
          </p:cNvSpPr>
          <p:nvPr>
            <p:ph type="title"/>
          </p:nvPr>
        </p:nvSpPr>
        <p:spPr/>
        <p:txBody>
          <a:bodyPr/>
          <a:lstStyle/>
          <a:p>
            <a:r>
              <a:rPr lang="en-US"/>
              <a:t>Middle Housing Terms [WC 4.001]</a:t>
            </a:r>
          </a:p>
        </p:txBody>
      </p:sp>
      <p:sp>
        <p:nvSpPr>
          <p:cNvPr id="3" name="Content Placeholder 2">
            <a:extLst>
              <a:ext uri="{FF2B5EF4-FFF2-40B4-BE49-F238E27FC236}">
                <a16:creationId xmlns:a16="http://schemas.microsoft.com/office/drawing/2014/main" id="{4EA39BAD-6D37-47B8-ABBC-A411ACB41218}"/>
              </a:ext>
            </a:extLst>
          </p:cNvPr>
          <p:cNvSpPr>
            <a:spLocks noGrp="1"/>
          </p:cNvSpPr>
          <p:nvPr>
            <p:ph idx="1"/>
          </p:nvPr>
        </p:nvSpPr>
        <p:spPr>
          <a:xfrm>
            <a:off x="457200" y="1333501"/>
            <a:ext cx="6248400" cy="4242706"/>
          </a:xfrm>
        </p:spPr>
        <p:txBody>
          <a:bodyPr>
            <a:normAutofit fontScale="92500" lnSpcReduction="10000"/>
          </a:bodyPr>
          <a:lstStyle/>
          <a:p>
            <a:pPr>
              <a:spcBef>
                <a:spcPts val="1200"/>
              </a:spcBef>
            </a:pPr>
            <a:r>
              <a:rPr lang="en-US" sz="2000"/>
              <a:t>Separate </a:t>
            </a:r>
            <a:r>
              <a:rPr lang="en-US" sz="2000" u="sng"/>
              <a:t>triplex and quadplex</a:t>
            </a:r>
            <a:r>
              <a:rPr lang="en-US" sz="2000"/>
              <a:t> from multi-family and add new definitions</a:t>
            </a:r>
          </a:p>
          <a:p>
            <a:pPr>
              <a:spcBef>
                <a:spcPts val="1200"/>
              </a:spcBef>
            </a:pPr>
            <a:r>
              <a:rPr lang="en-US" sz="2000"/>
              <a:t>Add definitions for “detached </a:t>
            </a:r>
            <a:r>
              <a:rPr lang="en-US" sz="2000" err="1"/>
              <a:t>plexes</a:t>
            </a:r>
            <a:r>
              <a:rPr lang="en-US" sz="2000"/>
              <a:t>” (</a:t>
            </a:r>
            <a:r>
              <a:rPr lang="en-US" sz="2000" u="sng"/>
              <a:t>2-unit, 3-unit, and 4-unit cluster housing</a:t>
            </a:r>
            <a:r>
              <a:rPr lang="en-US" sz="2000"/>
              <a:t>)</a:t>
            </a:r>
          </a:p>
          <a:p>
            <a:pPr>
              <a:spcBef>
                <a:spcPts val="1200"/>
              </a:spcBef>
            </a:pPr>
            <a:r>
              <a:rPr lang="en-US" sz="2000"/>
              <a:t>Add definition of </a:t>
            </a:r>
            <a:r>
              <a:rPr lang="en-US" sz="2000" u="sng"/>
              <a:t>cottage cluster</a:t>
            </a:r>
            <a:r>
              <a:rPr lang="en-US" sz="2000"/>
              <a:t> consistent with state law</a:t>
            </a:r>
          </a:p>
          <a:p>
            <a:pPr>
              <a:spcBef>
                <a:spcPts val="1200"/>
              </a:spcBef>
            </a:pPr>
            <a:r>
              <a:rPr lang="en-US" sz="2000"/>
              <a:t>Update </a:t>
            </a:r>
            <a:r>
              <a:rPr lang="en-US" sz="2000" u="sng"/>
              <a:t>existing terms</a:t>
            </a:r>
            <a:r>
              <a:rPr lang="en-US" sz="2000"/>
              <a:t> for consistency with state law and to better differentiate housing types (duplex, townhouse, etc.)</a:t>
            </a:r>
          </a:p>
          <a:p>
            <a:pPr>
              <a:spcBef>
                <a:spcPts val="1200"/>
              </a:spcBef>
            </a:pPr>
            <a:r>
              <a:rPr lang="en-US" sz="2000"/>
              <a:t>Add </a:t>
            </a:r>
            <a:r>
              <a:rPr lang="en-US" sz="2000" u="sng"/>
              <a:t>secondary terms</a:t>
            </a:r>
            <a:r>
              <a:rPr lang="en-US" sz="2000"/>
              <a:t> used in middle housing regulations (e.g., common courtyard)</a:t>
            </a:r>
          </a:p>
          <a:p>
            <a:pPr>
              <a:spcBef>
                <a:spcPts val="1200"/>
              </a:spcBef>
            </a:pPr>
            <a:r>
              <a:rPr lang="en-US" sz="2000"/>
              <a:t>Replace </a:t>
            </a:r>
            <a:r>
              <a:rPr lang="en-US" sz="2000" u="sng"/>
              <a:t>“family” with “household”</a:t>
            </a:r>
            <a:r>
              <a:rPr lang="en-US" sz="2000"/>
              <a:t> to be more inclusive of different living arrangements</a:t>
            </a:r>
          </a:p>
        </p:txBody>
      </p:sp>
      <p:pic>
        <p:nvPicPr>
          <p:cNvPr id="5" name="Picture 4" descr="A picture containing clipart&#10;&#10;Description automatically generated">
            <a:extLst>
              <a:ext uri="{FF2B5EF4-FFF2-40B4-BE49-F238E27FC236}">
                <a16:creationId xmlns:a16="http://schemas.microsoft.com/office/drawing/2014/main" id="{A4FEAD20-47F6-47CE-B05E-0CDD01B3D2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4030" y="1580591"/>
            <a:ext cx="1720786" cy="1126671"/>
          </a:xfrm>
          <a:prstGeom prst="rect">
            <a:avLst/>
          </a:prstGeom>
        </p:spPr>
      </p:pic>
      <p:pic>
        <p:nvPicPr>
          <p:cNvPr id="6" name="Picture 5">
            <a:extLst>
              <a:ext uri="{FF2B5EF4-FFF2-40B4-BE49-F238E27FC236}">
                <a16:creationId xmlns:a16="http://schemas.microsoft.com/office/drawing/2014/main" id="{5647B178-E71E-4B34-9443-95B04FF6DA5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182" r="14707"/>
          <a:stretch/>
        </p:blipFill>
        <p:spPr>
          <a:xfrm>
            <a:off x="7154030" y="2977804"/>
            <a:ext cx="1717215" cy="1267626"/>
          </a:xfrm>
          <a:prstGeom prst="rect">
            <a:avLst/>
          </a:prstGeom>
        </p:spPr>
      </p:pic>
    </p:spTree>
    <p:extLst>
      <p:ext uri="{BB962C8B-B14F-4D97-AF65-F5344CB8AC3E}">
        <p14:creationId xmlns:p14="http://schemas.microsoft.com/office/powerpoint/2010/main" val="845106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DE738-BE45-4970-8E0B-0FCAE1C83EA4}"/>
              </a:ext>
            </a:extLst>
          </p:cNvPr>
          <p:cNvSpPr>
            <a:spLocks noGrp="1"/>
          </p:cNvSpPr>
          <p:nvPr>
            <p:ph type="title"/>
          </p:nvPr>
        </p:nvSpPr>
        <p:spPr>
          <a:xfrm>
            <a:off x="457200" y="133613"/>
            <a:ext cx="8229600" cy="952500"/>
          </a:xfrm>
        </p:spPr>
        <p:txBody>
          <a:bodyPr>
            <a:normAutofit fontScale="90000"/>
          </a:bodyPr>
          <a:lstStyle/>
          <a:p>
            <a:r>
              <a:rPr lang="en-US"/>
              <a:t>Establish Middle Housing as an Allowed Use in Residential Zones</a:t>
            </a:r>
          </a:p>
        </p:txBody>
      </p:sp>
      <p:sp>
        <p:nvSpPr>
          <p:cNvPr id="3" name="Content Placeholder 2">
            <a:extLst>
              <a:ext uri="{FF2B5EF4-FFF2-40B4-BE49-F238E27FC236}">
                <a16:creationId xmlns:a16="http://schemas.microsoft.com/office/drawing/2014/main" id="{FE9D7928-55BA-4F6C-B506-1BC70DBD8459}"/>
              </a:ext>
            </a:extLst>
          </p:cNvPr>
          <p:cNvSpPr>
            <a:spLocks noGrp="1"/>
          </p:cNvSpPr>
          <p:nvPr>
            <p:ph idx="1"/>
          </p:nvPr>
        </p:nvSpPr>
        <p:spPr/>
        <p:txBody>
          <a:bodyPr>
            <a:normAutofit lnSpcReduction="10000"/>
          </a:bodyPr>
          <a:lstStyle/>
          <a:p>
            <a:pPr marL="0" indent="0">
              <a:spcBef>
                <a:spcPts val="1200"/>
              </a:spcBef>
              <a:buNone/>
            </a:pPr>
            <a:r>
              <a:rPr lang="en-US" sz="2400"/>
              <a:t>Add middle housing types to list of permitted uses:</a:t>
            </a:r>
          </a:p>
          <a:p>
            <a:pPr>
              <a:spcBef>
                <a:spcPts val="1200"/>
              </a:spcBef>
            </a:pPr>
            <a:r>
              <a:rPr lang="en-US" sz="2400"/>
              <a:t>Residential (R) Zone </a:t>
            </a:r>
            <a:r>
              <a:rPr lang="en-US" sz="2400">
                <a:solidFill>
                  <a:schemeClr val="accent3"/>
                </a:solidFill>
              </a:rPr>
              <a:t>[WC 4.122]</a:t>
            </a:r>
          </a:p>
          <a:p>
            <a:pPr>
              <a:spcBef>
                <a:spcPts val="1200"/>
              </a:spcBef>
            </a:pPr>
            <a:r>
              <a:rPr lang="en-US" sz="2400"/>
              <a:t>Old Town Residential (OTR) Zone </a:t>
            </a:r>
            <a:r>
              <a:rPr lang="en-US" sz="2400">
                <a:solidFill>
                  <a:schemeClr val="accent3"/>
                </a:solidFill>
              </a:rPr>
              <a:t>[WC 4.123—new]</a:t>
            </a:r>
          </a:p>
          <a:p>
            <a:pPr>
              <a:spcBef>
                <a:spcPts val="1200"/>
              </a:spcBef>
            </a:pPr>
            <a:r>
              <a:rPr lang="en-US" sz="2400"/>
              <a:t>Planned Development Residential Zones (PDR-1 – PDR-6) </a:t>
            </a:r>
            <a:r>
              <a:rPr lang="en-US" sz="2400">
                <a:solidFill>
                  <a:schemeClr val="accent3"/>
                </a:solidFill>
              </a:rPr>
              <a:t>[WC 4.124]</a:t>
            </a:r>
          </a:p>
          <a:p>
            <a:pPr>
              <a:spcBef>
                <a:spcPts val="1200"/>
              </a:spcBef>
            </a:pPr>
            <a:r>
              <a:rPr lang="en-US" sz="2400"/>
              <a:t>Village (V) Zone </a:t>
            </a:r>
            <a:r>
              <a:rPr lang="en-US" sz="2400">
                <a:solidFill>
                  <a:schemeClr val="accent3"/>
                </a:solidFill>
              </a:rPr>
              <a:t>[WC 4.125]</a:t>
            </a:r>
          </a:p>
          <a:p>
            <a:pPr>
              <a:spcBef>
                <a:spcPts val="1200"/>
              </a:spcBef>
            </a:pPr>
            <a:r>
              <a:rPr lang="en-US" sz="2400"/>
              <a:t>Residential Neighborhood (RN) Zone </a:t>
            </a:r>
            <a:r>
              <a:rPr lang="en-US" sz="2400">
                <a:solidFill>
                  <a:schemeClr val="accent3"/>
                </a:solidFill>
              </a:rPr>
              <a:t>[WC 4.127—not in packet]</a:t>
            </a:r>
          </a:p>
        </p:txBody>
      </p:sp>
    </p:spTree>
    <p:extLst>
      <p:ext uri="{BB962C8B-B14F-4D97-AF65-F5344CB8AC3E}">
        <p14:creationId xmlns:p14="http://schemas.microsoft.com/office/powerpoint/2010/main" val="2162824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28A86-D5C8-4BD3-A75A-4883B6F868B7}"/>
              </a:ext>
            </a:extLst>
          </p:cNvPr>
          <p:cNvSpPr>
            <a:spLocks noGrp="1"/>
          </p:cNvSpPr>
          <p:nvPr>
            <p:ph type="title"/>
          </p:nvPr>
        </p:nvSpPr>
        <p:spPr>
          <a:xfrm>
            <a:off x="0" y="133613"/>
            <a:ext cx="9144000" cy="952500"/>
          </a:xfrm>
        </p:spPr>
        <p:txBody>
          <a:bodyPr>
            <a:noAutofit/>
          </a:bodyPr>
          <a:lstStyle/>
          <a:p>
            <a:r>
              <a:rPr lang="en-US" sz="4000"/>
              <a:t>Update Review Process for </a:t>
            </a:r>
            <a:br>
              <a:rPr lang="en-US" sz="4000"/>
            </a:br>
            <a:r>
              <a:rPr lang="en-US" sz="4000"/>
              <a:t>Middle Housing</a:t>
            </a:r>
          </a:p>
        </p:txBody>
      </p:sp>
      <p:sp>
        <p:nvSpPr>
          <p:cNvPr id="3" name="Content Placeholder 2">
            <a:extLst>
              <a:ext uri="{FF2B5EF4-FFF2-40B4-BE49-F238E27FC236}">
                <a16:creationId xmlns:a16="http://schemas.microsoft.com/office/drawing/2014/main" id="{FD7DE772-CBB5-4E61-BF6B-CE7B51D7D181}"/>
              </a:ext>
            </a:extLst>
          </p:cNvPr>
          <p:cNvSpPr>
            <a:spLocks noGrp="1"/>
          </p:cNvSpPr>
          <p:nvPr>
            <p:ph idx="1"/>
          </p:nvPr>
        </p:nvSpPr>
        <p:spPr/>
        <p:txBody>
          <a:bodyPr>
            <a:normAutofit/>
          </a:bodyPr>
          <a:lstStyle/>
          <a:p>
            <a:pPr>
              <a:spcBef>
                <a:spcPts val="1200"/>
              </a:spcBef>
            </a:pPr>
            <a:r>
              <a:rPr lang="en-US" sz="2400"/>
              <a:t>Per state law, must apply same approval process to middle mousing as applies to detached single-family dwellings</a:t>
            </a:r>
          </a:p>
          <a:p>
            <a:pPr>
              <a:spcBef>
                <a:spcPts val="1200"/>
              </a:spcBef>
            </a:pPr>
            <a:r>
              <a:rPr lang="en-US" sz="2400"/>
              <a:t>Single-family and two-family dwellings currently subject to Class I ministerial review and exempt from Site Design Review</a:t>
            </a:r>
          </a:p>
          <a:p>
            <a:pPr>
              <a:spcBef>
                <a:spcPts val="1200"/>
              </a:spcBef>
            </a:pPr>
            <a:r>
              <a:rPr lang="en-US" sz="2400"/>
              <a:t>Apply same review process / exemption to middle housing </a:t>
            </a:r>
            <a:r>
              <a:rPr lang="en-US" sz="2400">
                <a:solidFill>
                  <a:schemeClr val="accent3"/>
                </a:solidFill>
              </a:rPr>
              <a:t>[WC 4.030 and 4.420]</a:t>
            </a:r>
          </a:p>
        </p:txBody>
      </p:sp>
    </p:spTree>
    <p:extLst>
      <p:ext uri="{BB962C8B-B14F-4D97-AF65-F5344CB8AC3E}">
        <p14:creationId xmlns:p14="http://schemas.microsoft.com/office/powerpoint/2010/main" val="7258247"/>
      </p:ext>
    </p:extLst>
  </p:cSld>
  <p:clrMapOvr>
    <a:masterClrMapping/>
  </p:clrMapOvr>
</p:sld>
</file>

<file path=ppt/theme/theme1.xml><?xml version="1.0" encoding="utf-8"?>
<a:theme xmlns:a="http://schemas.openxmlformats.org/drawingml/2006/main" name="Dark Blu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30707552-15a9-452f-8e6a-32aaa91e065b">
      <UserInfo>
        <DisplayName>Joe Dills</DisplayName>
        <AccountId>17</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792AC1A7497D44F82C6BD1777979007" ma:contentTypeVersion="11" ma:contentTypeDescription="Create a new document." ma:contentTypeScope="" ma:versionID="e50254633dadb61b98986a9b55c9137f">
  <xsd:schema xmlns:xsd="http://www.w3.org/2001/XMLSchema" xmlns:xs="http://www.w3.org/2001/XMLSchema" xmlns:p="http://schemas.microsoft.com/office/2006/metadata/properties" xmlns:ns2="17b658ca-f6bf-4263-bea0-f317de3a4227" xmlns:ns3="30707552-15a9-452f-8e6a-32aaa91e065b" targetNamespace="http://schemas.microsoft.com/office/2006/metadata/properties" ma:root="true" ma:fieldsID="81257ba80554eefd2e9a3de4a8a5d65b" ns2:_="" ns3:_="">
    <xsd:import namespace="17b658ca-f6bf-4263-bea0-f317de3a4227"/>
    <xsd:import namespace="30707552-15a9-452f-8e6a-32aaa91e065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b658ca-f6bf-4263-bea0-f317de3a42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707552-15a9-452f-8e6a-32aaa91e065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29FAB8-828F-471C-86E8-64122D24B8D4}">
  <ds:schemaRefs>
    <ds:schemaRef ds:uri="30707552-15a9-452f-8e6a-32aaa91e065b"/>
    <ds:schemaRef ds:uri="http://purl.org/dc/dcmitype/"/>
    <ds:schemaRef ds:uri="http://purl.org/dc/elements/1.1/"/>
    <ds:schemaRef ds:uri="http://schemas.microsoft.com/office/2006/documentManagement/types"/>
    <ds:schemaRef ds:uri="http://schemas.microsoft.com/office/infopath/2007/PartnerControls"/>
    <ds:schemaRef ds:uri="http://purl.org/dc/terms/"/>
    <ds:schemaRef ds:uri="17b658ca-f6bf-4263-bea0-f317de3a4227"/>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51C4540C-15D2-4799-B9AE-BB5C005D4E24}">
  <ds:schemaRefs>
    <ds:schemaRef ds:uri="http://schemas.microsoft.com/sharepoint/v3/contenttype/forms"/>
  </ds:schemaRefs>
</ds:datastoreItem>
</file>

<file path=customXml/itemProps3.xml><?xml version="1.0" encoding="utf-8"?>
<ds:datastoreItem xmlns:ds="http://schemas.openxmlformats.org/officeDocument/2006/customXml" ds:itemID="{3DA42F77-2CCA-4A05-9F4B-545CA89DBC76}">
  <ds:schemaRefs>
    <ds:schemaRef ds:uri="17b658ca-f6bf-4263-bea0-f317de3a4227"/>
    <ds:schemaRef ds:uri="30707552-15a9-452f-8e6a-32aaa91e065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PPT Template</Template>
  <TotalTime>0</TotalTime>
  <Words>2246</Words>
  <Application>Microsoft Office PowerPoint</Application>
  <PresentationFormat>On-screen Show (16:10)</PresentationFormat>
  <Paragraphs>279</Paragraphs>
  <Slides>27</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Times New Roman</vt:lpstr>
      <vt:lpstr>Dark Blue</vt:lpstr>
      <vt:lpstr>Middle Housing in Wilsonville</vt:lpstr>
      <vt:lpstr>Topics for Discussion</vt:lpstr>
      <vt:lpstr>Desired Project Outcomes</vt:lpstr>
      <vt:lpstr>Code + Plan Updates: Four Categories</vt:lpstr>
      <vt:lpstr>Future Work Session(s)</vt:lpstr>
      <vt:lpstr>Drivers of Category 1 &amp; 2 Updates</vt:lpstr>
      <vt:lpstr>Middle Housing Terms [WC 4.001]</vt:lpstr>
      <vt:lpstr>Establish Middle Housing as an Allowed Use in Residential Zones</vt:lpstr>
      <vt:lpstr>Update Review Process for  Middle Housing</vt:lpstr>
      <vt:lpstr>Incorporate Density Exemptions for Middle Housing</vt:lpstr>
      <vt:lpstr>Incorporate Density Exemptions for Middle Housing</vt:lpstr>
      <vt:lpstr>Minimum Lot Size</vt:lpstr>
      <vt:lpstr>Other Siting Standards</vt:lpstr>
      <vt:lpstr>Lot Coverage Updates in Residential (R) zone [WC 4.122]</vt:lpstr>
      <vt:lpstr>Old Town Design Standards</vt:lpstr>
      <vt:lpstr>Old Town Neighborhood Plan</vt:lpstr>
      <vt:lpstr>Villebois Village Master Plan and Village Zone [WC 4.125]</vt:lpstr>
      <vt:lpstr>Survey</vt:lpstr>
      <vt:lpstr>Survey Results: Adjacency</vt:lpstr>
      <vt:lpstr>Survey Results: Single-family Look</vt:lpstr>
      <vt:lpstr>Survey Results: Driveway Separation</vt:lpstr>
      <vt:lpstr>Survey Results: Alley Access</vt:lpstr>
      <vt:lpstr>Survey Results:  Lot Features and Amenities Priority</vt:lpstr>
      <vt:lpstr>Survey Results:  Shared Parking Trade-offs</vt:lpstr>
      <vt:lpstr>Frog Pond West Master Plan</vt:lpstr>
      <vt:lpstr>Middle Housing Requirement Concept</vt:lpstr>
      <vt:lpstr>Additional Questions or Discussion?</vt:lpstr>
    </vt:vector>
  </TitlesOfParts>
  <Company>City of Wilsonville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Rogers</dc:creator>
  <cp:lastModifiedBy>Bergeron, Tami</cp:lastModifiedBy>
  <cp:revision>3</cp:revision>
  <cp:lastPrinted>2021-01-13T23:26:31Z</cp:lastPrinted>
  <dcterms:created xsi:type="dcterms:W3CDTF">2020-11-06T20:08:59Z</dcterms:created>
  <dcterms:modified xsi:type="dcterms:W3CDTF">2021-05-12T21:13:07Z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0x010100F792AC1A7497D44F82C6BD1777979007</vt:lpwstr>
  </property>
</Properties>
</file>